
<file path=[Content_Types].xml><?xml version="1.0" encoding="utf-8"?>
<Types xmlns="http://schemas.openxmlformats.org/package/2006/content-types">
  <Default Extension="xml" ContentType="application/xml"/>
  <Default Extension="jpeg" ContentType="image/jpeg"/>
  <Default Extension="tiff" ContentType="image/tiff"/>
  <Default Extension="mp4" ContentType="video/mp4"/>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29"/>
  </p:notesMasterIdLst>
  <p:handoutMasterIdLst>
    <p:handoutMasterId r:id="rId30"/>
  </p:handoutMasterIdLst>
  <p:sldIdLst>
    <p:sldId id="318" r:id="rId2"/>
    <p:sldId id="413" r:id="rId3"/>
    <p:sldId id="486" r:id="rId4"/>
    <p:sldId id="470" r:id="rId5"/>
    <p:sldId id="487" r:id="rId6"/>
    <p:sldId id="489" r:id="rId7"/>
    <p:sldId id="488" r:id="rId8"/>
    <p:sldId id="472" r:id="rId9"/>
    <p:sldId id="482" r:id="rId10"/>
    <p:sldId id="471" r:id="rId11"/>
    <p:sldId id="468" r:id="rId12"/>
    <p:sldId id="469" r:id="rId13"/>
    <p:sldId id="467" r:id="rId14"/>
    <p:sldId id="476" r:id="rId15"/>
    <p:sldId id="483" r:id="rId16"/>
    <p:sldId id="484" r:id="rId17"/>
    <p:sldId id="485" r:id="rId18"/>
    <p:sldId id="465" r:id="rId19"/>
    <p:sldId id="478" r:id="rId20"/>
    <p:sldId id="422" r:id="rId21"/>
    <p:sldId id="475" r:id="rId22"/>
    <p:sldId id="285" r:id="rId23"/>
    <p:sldId id="287" r:id="rId24"/>
    <p:sldId id="344" r:id="rId25"/>
    <p:sldId id="474" r:id="rId26"/>
    <p:sldId id="313" r:id="rId27"/>
    <p:sldId id="31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Duvall" initials="RD" lastIdx="2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23B"/>
    <a:srgbClr val="001645"/>
    <a:srgbClr val="001A4F"/>
    <a:srgbClr val="001D57"/>
    <a:srgbClr val="0067B7"/>
    <a:srgbClr val="007ADD"/>
    <a:srgbClr val="139DFF"/>
    <a:srgbClr val="000000"/>
    <a:srgbClr val="0091FF"/>
    <a:srgbClr val="008E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26" autoAdjust="0"/>
    <p:restoredTop sz="90488" autoAdjust="0"/>
  </p:normalViewPr>
  <p:slideViewPr>
    <p:cSldViewPr>
      <p:cViewPr>
        <p:scale>
          <a:sx n="116" d="100"/>
          <a:sy n="116" d="100"/>
        </p:scale>
        <p:origin x="1560" y="55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432"/>
    </p:cViewPr>
  </p:sorterViewPr>
  <p:notesViewPr>
    <p:cSldViewPr>
      <p:cViewPr varScale="1">
        <p:scale>
          <a:sx n="101" d="100"/>
          <a:sy n="101" d="100"/>
        </p:scale>
        <p:origin x="4560" y="200"/>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4" Type="http://schemas.openxmlformats.org/officeDocument/2006/relationships/oleObject" Target="Workbook1" TargetMode="External"/><Relationship Id="rId1" Type="http://schemas.microsoft.com/office/2011/relationships/chartStyle" Target="style1.xml"/><Relationship Id="rId2"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ln w="15875">
              <a:solidFill>
                <a:schemeClr val="bg1"/>
              </a:solidFill>
            </a:ln>
            <a:effectLst/>
          </c:spPr>
          <c:dPt>
            <c:idx val="0"/>
            <c:bubble3D val="0"/>
            <c:spPr>
              <a:solidFill>
                <a:schemeClr val="accent1"/>
              </a:solidFill>
              <a:ln w="15875">
                <a:solidFill>
                  <a:schemeClr val="bg1"/>
                </a:solidFill>
              </a:ln>
              <a:effectLst/>
            </c:spPr>
          </c:dPt>
          <c:dPt>
            <c:idx val="1"/>
            <c:bubble3D val="0"/>
            <c:spPr>
              <a:solidFill>
                <a:schemeClr val="accent2"/>
              </a:solidFill>
              <a:ln w="15875">
                <a:solidFill>
                  <a:schemeClr val="bg1"/>
                </a:solidFill>
              </a:ln>
              <a:effectLst/>
            </c:spPr>
          </c:dPt>
          <c:dPt>
            <c:idx val="2"/>
            <c:bubble3D val="0"/>
            <c:spPr>
              <a:solidFill>
                <a:schemeClr val="accent3"/>
              </a:solidFill>
              <a:ln w="15875">
                <a:solidFill>
                  <a:schemeClr val="bg1"/>
                </a:solidFill>
              </a:ln>
              <a:effectLst/>
            </c:spPr>
          </c:dPt>
          <c:dPt>
            <c:idx val="3"/>
            <c:bubble3D val="0"/>
            <c:spPr>
              <a:solidFill>
                <a:schemeClr val="accent4"/>
              </a:solidFill>
              <a:ln w="15875">
                <a:solidFill>
                  <a:schemeClr val="bg1"/>
                </a:solidFill>
              </a:ln>
              <a:effectLst/>
            </c:spPr>
          </c:dPt>
          <c:dPt>
            <c:idx val="4"/>
            <c:bubble3D val="0"/>
            <c:spPr>
              <a:solidFill>
                <a:schemeClr val="accent5"/>
              </a:solidFill>
              <a:ln w="15875">
                <a:solidFill>
                  <a:schemeClr val="bg1"/>
                </a:solidFill>
              </a:ln>
              <a:effectLst/>
            </c:spPr>
          </c:dPt>
          <c:dPt>
            <c:idx val="5"/>
            <c:bubble3D val="0"/>
            <c:spPr>
              <a:solidFill>
                <a:schemeClr val="accent6"/>
              </a:solidFill>
              <a:ln w="15875">
                <a:solidFill>
                  <a:schemeClr val="bg1"/>
                </a:solidFill>
              </a:ln>
              <a:effectLst/>
            </c:spPr>
          </c:dPt>
          <c:dLbls>
            <c:dLbl>
              <c:idx val="0"/>
              <c:layout>
                <c:manualLayout>
                  <c:x val="-0.00171821305841924"/>
                  <c:y val="0.0"/>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1"/>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dLbl>
            <c:dLbl>
              <c:idx val="4"/>
              <c:layout>
                <c:manualLayout>
                  <c:x val="-0.175257731958763"/>
                  <c:y val="-0.186140953422757"/>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0.253281516356847"/>
                  <c:y val="0.0221283235785393"/>
                </c:manualLayout>
              </c:layout>
              <c:tx>
                <c:rich>
                  <a:bodyPr rot="0" spcFirstLastPara="1" vertOverflow="ellipsis" vert="horz" wrap="square" lIns="38100" tIns="19050" rIns="38100" bIns="19050" anchor="ctr" anchorCtr="1">
                    <a:spAutoFit/>
                  </a:bodyPr>
                  <a:lstStyle/>
                  <a:p>
                    <a:pPr>
                      <a:defRPr sz="2000" b="1" i="0" u="none" strike="noStrike" kern="1200" spc="0" baseline="0">
                        <a:solidFill>
                          <a:schemeClr val="bg1"/>
                        </a:solidFill>
                        <a:latin typeface="+mn-lt"/>
                        <a:ea typeface="+mn-ea"/>
                        <a:cs typeface="+mn-cs"/>
                      </a:defRPr>
                    </a:pPr>
                    <a:r>
                      <a:rPr lang="it-IT" sz="2000" baseline="0" dirty="0" smtClean="0">
                        <a:solidFill>
                          <a:schemeClr val="bg1"/>
                        </a:solidFill>
                      </a:rPr>
                      <a:t>Windows 7</a:t>
                    </a:r>
                    <a:r>
                      <a:rPr lang="it-IT" sz="2000" baseline="0" dirty="0">
                        <a:solidFill>
                          <a:schemeClr val="bg1"/>
                        </a:solidFill>
                      </a:rPr>
                      <a:t>
</a:t>
                    </a:r>
                    <a:fld id="{CAD2FF68-1C16-4645-951C-49C6BC231043}" type="PERCENTAGE">
                      <a:rPr lang="it-IT" sz="2000" baseline="0">
                        <a:solidFill>
                          <a:schemeClr val="bg1"/>
                        </a:solidFill>
                      </a:rPr>
                      <a:pPr>
                        <a:defRPr sz="2000">
                          <a:solidFill>
                            <a:schemeClr val="bg1"/>
                          </a:solidFill>
                        </a:defRPr>
                      </a:pPr>
                      <a:t>[PERCENTAGE]</a:t>
                    </a:fld>
                    <a:endParaRPr lang="it-IT" sz="2000"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Sheet1!$A$2:$A$7</c:f>
              <c:strCache>
                <c:ptCount val="6"/>
                <c:pt idx="0">
                  <c:v>Other</c:v>
                </c:pt>
                <c:pt idx="1">
                  <c:v>Mac OSX</c:v>
                </c:pt>
                <c:pt idx="2">
                  <c:v>Windows XP</c:v>
                </c:pt>
                <c:pt idx="3">
                  <c:v>Windows 8</c:v>
                </c:pt>
                <c:pt idx="4">
                  <c:v>Windows 10</c:v>
                </c:pt>
                <c:pt idx="5">
                  <c:v>Windos 7</c:v>
                </c:pt>
              </c:strCache>
            </c:strRef>
          </c:cat>
          <c:val>
            <c:numRef>
              <c:f>Sheet1!$B$2:$B$7</c:f>
              <c:numCache>
                <c:formatCode>0.0%</c:formatCode>
                <c:ptCount val="6"/>
                <c:pt idx="0">
                  <c:v>0.0719</c:v>
                </c:pt>
                <c:pt idx="1">
                  <c:v>0.0414</c:v>
                </c:pt>
                <c:pt idx="2">
                  <c:v>0.0907</c:v>
                </c:pt>
                <c:pt idx="3">
                  <c:v>0.069</c:v>
                </c:pt>
                <c:pt idx="4">
                  <c:v>0.2436</c:v>
                </c:pt>
                <c:pt idx="5">
                  <c:v>0.4834</c:v>
                </c:pt>
              </c:numCache>
            </c:numRef>
          </c:val>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2A5944-EED3-413E-A84B-38B594461377}"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B25D6444-A581-431E-902C-399B29B78860}">
      <dgm:prSet phldrT="[Text]"/>
      <dgm:spPr/>
      <dgm:t>
        <a:bodyPr/>
        <a:lstStyle/>
        <a:p>
          <a:r>
            <a:rPr lang="en-US" dirty="0"/>
            <a:t>Feature Updates</a:t>
          </a:r>
        </a:p>
      </dgm:t>
    </dgm:pt>
    <dgm:pt modelId="{C2DE1114-9FFA-42F2-92A0-6D0B89B30BC5}" type="parTrans" cxnId="{3A220436-5D6E-4526-B9D9-CB0343E7FC35}">
      <dgm:prSet/>
      <dgm:spPr/>
      <dgm:t>
        <a:bodyPr/>
        <a:lstStyle/>
        <a:p>
          <a:endParaRPr lang="en-US"/>
        </a:p>
      </dgm:t>
    </dgm:pt>
    <dgm:pt modelId="{7268C6EE-E27C-4599-B055-80911C82C26C}" type="sibTrans" cxnId="{3A220436-5D6E-4526-B9D9-CB0343E7FC35}">
      <dgm:prSet/>
      <dgm:spPr/>
      <dgm:t>
        <a:bodyPr/>
        <a:lstStyle/>
        <a:p>
          <a:endParaRPr lang="en-US"/>
        </a:p>
      </dgm:t>
    </dgm:pt>
    <dgm:pt modelId="{322ED2B7-19A7-491C-B15E-6E97BB0E27A1}">
      <dgm:prSet phldrT="[Text]"/>
      <dgm:spPr/>
      <dgm:t>
        <a:bodyPr/>
        <a:lstStyle/>
        <a:p>
          <a:r>
            <a:rPr lang="en-US" dirty="0"/>
            <a:t>Quality Updates</a:t>
          </a:r>
        </a:p>
      </dgm:t>
    </dgm:pt>
    <dgm:pt modelId="{C4656B30-BFB6-4E83-93F5-9F07C785BC5A}" type="parTrans" cxnId="{4B105718-F3CA-4E14-BCD8-24CAE2B759D1}">
      <dgm:prSet/>
      <dgm:spPr/>
      <dgm:t>
        <a:bodyPr/>
        <a:lstStyle/>
        <a:p>
          <a:endParaRPr lang="en-US"/>
        </a:p>
      </dgm:t>
    </dgm:pt>
    <dgm:pt modelId="{F2615497-D048-4172-8B18-7A8E8D72F298}" type="sibTrans" cxnId="{4B105718-F3CA-4E14-BCD8-24CAE2B759D1}">
      <dgm:prSet/>
      <dgm:spPr/>
      <dgm:t>
        <a:bodyPr/>
        <a:lstStyle/>
        <a:p>
          <a:endParaRPr lang="en-US"/>
        </a:p>
      </dgm:t>
    </dgm:pt>
    <dgm:pt modelId="{81E861AB-2CEB-46DB-B7FD-5476E3D86618}">
      <dgm:prSet phldrT="[Text]"/>
      <dgm:spPr/>
      <dgm:t>
        <a:bodyPr/>
        <a:lstStyle/>
        <a:p>
          <a:r>
            <a:rPr lang="en-US" dirty="0"/>
            <a:t>Repeat Perpetually</a:t>
          </a:r>
        </a:p>
      </dgm:t>
    </dgm:pt>
    <dgm:pt modelId="{A9B82F09-CACA-46F3-A1F4-3719CD03AB2C}" type="parTrans" cxnId="{E2FE77EE-382D-4ADC-80B3-2B04B7E54A66}">
      <dgm:prSet/>
      <dgm:spPr/>
      <dgm:t>
        <a:bodyPr/>
        <a:lstStyle/>
        <a:p>
          <a:endParaRPr lang="en-US"/>
        </a:p>
      </dgm:t>
    </dgm:pt>
    <dgm:pt modelId="{8AEAE49A-01ED-4807-B885-3834F646BF1D}" type="sibTrans" cxnId="{E2FE77EE-382D-4ADC-80B3-2B04B7E54A66}">
      <dgm:prSet/>
      <dgm:spPr/>
      <dgm:t>
        <a:bodyPr/>
        <a:lstStyle/>
        <a:p>
          <a:endParaRPr lang="en-US"/>
        </a:p>
      </dgm:t>
    </dgm:pt>
    <dgm:pt modelId="{94AB3C5B-6DDC-49F5-97A5-1C5AD77F765B}" type="pres">
      <dgm:prSet presAssocID="{022A5944-EED3-413E-A84B-38B594461377}" presName="Name0" presStyleCnt="0">
        <dgm:presLayoutVars>
          <dgm:chMax val="7"/>
          <dgm:chPref val="7"/>
          <dgm:dir/>
          <dgm:animLvl val="lvl"/>
        </dgm:presLayoutVars>
      </dgm:prSet>
      <dgm:spPr/>
      <dgm:t>
        <a:bodyPr/>
        <a:lstStyle/>
        <a:p>
          <a:endParaRPr lang="en-US"/>
        </a:p>
      </dgm:t>
    </dgm:pt>
    <dgm:pt modelId="{793BDD4D-72BF-4ADD-8A73-BD49CC8E0384}" type="pres">
      <dgm:prSet presAssocID="{B25D6444-A581-431E-902C-399B29B78860}" presName="Accent1" presStyleCnt="0"/>
      <dgm:spPr/>
    </dgm:pt>
    <dgm:pt modelId="{F63D5E84-CD44-4D25-B97C-2782FF76ADAE}" type="pres">
      <dgm:prSet presAssocID="{B25D6444-A581-431E-902C-399B29B78860}" presName="Accent" presStyleLbl="node1" presStyleIdx="0" presStyleCnt="3"/>
      <dgm:spPr/>
    </dgm:pt>
    <dgm:pt modelId="{840DA407-0B02-4B67-82A2-6980815A33F3}" type="pres">
      <dgm:prSet presAssocID="{B25D6444-A581-431E-902C-399B29B78860}" presName="Parent1" presStyleLbl="revTx" presStyleIdx="0" presStyleCnt="3">
        <dgm:presLayoutVars>
          <dgm:chMax val="1"/>
          <dgm:chPref val="1"/>
          <dgm:bulletEnabled val="1"/>
        </dgm:presLayoutVars>
      </dgm:prSet>
      <dgm:spPr/>
      <dgm:t>
        <a:bodyPr/>
        <a:lstStyle/>
        <a:p>
          <a:endParaRPr lang="en-US"/>
        </a:p>
      </dgm:t>
    </dgm:pt>
    <dgm:pt modelId="{569B6301-BFC9-447B-B655-D6CA84660FBF}" type="pres">
      <dgm:prSet presAssocID="{322ED2B7-19A7-491C-B15E-6E97BB0E27A1}" presName="Accent2" presStyleCnt="0"/>
      <dgm:spPr/>
    </dgm:pt>
    <dgm:pt modelId="{E9333C66-3512-4AAF-AE86-8CAF5DB1BE09}" type="pres">
      <dgm:prSet presAssocID="{322ED2B7-19A7-491C-B15E-6E97BB0E27A1}" presName="Accent" presStyleLbl="node1" presStyleIdx="1" presStyleCnt="3"/>
      <dgm:spPr/>
    </dgm:pt>
    <dgm:pt modelId="{62513E9F-D420-40D2-9F1F-49A3DE7EA910}" type="pres">
      <dgm:prSet presAssocID="{322ED2B7-19A7-491C-B15E-6E97BB0E27A1}" presName="Parent2" presStyleLbl="revTx" presStyleIdx="1" presStyleCnt="3">
        <dgm:presLayoutVars>
          <dgm:chMax val="1"/>
          <dgm:chPref val="1"/>
          <dgm:bulletEnabled val="1"/>
        </dgm:presLayoutVars>
      </dgm:prSet>
      <dgm:spPr/>
      <dgm:t>
        <a:bodyPr/>
        <a:lstStyle/>
        <a:p>
          <a:endParaRPr lang="en-US"/>
        </a:p>
      </dgm:t>
    </dgm:pt>
    <dgm:pt modelId="{0A0294B7-777B-40D0-B0B4-B51E5C244EAD}" type="pres">
      <dgm:prSet presAssocID="{81E861AB-2CEB-46DB-B7FD-5476E3D86618}" presName="Accent3" presStyleCnt="0"/>
      <dgm:spPr/>
    </dgm:pt>
    <dgm:pt modelId="{90543DC6-313F-4D4B-BA39-086BA77B4B5F}" type="pres">
      <dgm:prSet presAssocID="{81E861AB-2CEB-46DB-B7FD-5476E3D86618}" presName="Accent" presStyleLbl="node1" presStyleIdx="2" presStyleCnt="3"/>
      <dgm:spPr/>
    </dgm:pt>
    <dgm:pt modelId="{15DE8F46-CBC8-40FE-B1D9-4D090DEA071E}" type="pres">
      <dgm:prSet presAssocID="{81E861AB-2CEB-46DB-B7FD-5476E3D86618}" presName="Parent3" presStyleLbl="revTx" presStyleIdx="2" presStyleCnt="3">
        <dgm:presLayoutVars>
          <dgm:chMax val="1"/>
          <dgm:chPref val="1"/>
          <dgm:bulletEnabled val="1"/>
        </dgm:presLayoutVars>
      </dgm:prSet>
      <dgm:spPr/>
      <dgm:t>
        <a:bodyPr/>
        <a:lstStyle/>
        <a:p>
          <a:endParaRPr lang="en-US"/>
        </a:p>
      </dgm:t>
    </dgm:pt>
  </dgm:ptLst>
  <dgm:cxnLst>
    <dgm:cxn modelId="{4B105718-F3CA-4E14-BCD8-24CAE2B759D1}" srcId="{022A5944-EED3-413E-A84B-38B594461377}" destId="{322ED2B7-19A7-491C-B15E-6E97BB0E27A1}" srcOrd="1" destOrd="0" parTransId="{C4656B30-BFB6-4E83-93F5-9F07C785BC5A}" sibTransId="{F2615497-D048-4172-8B18-7A8E8D72F298}"/>
    <dgm:cxn modelId="{56ABD218-0A92-D148-8EF2-9C96E01FADEF}" type="presOf" srcId="{022A5944-EED3-413E-A84B-38B594461377}" destId="{94AB3C5B-6DDC-49F5-97A5-1C5AD77F765B}" srcOrd="0" destOrd="0" presId="urn:microsoft.com/office/officeart/2009/layout/CircleArrowProcess"/>
    <dgm:cxn modelId="{7D79767B-A25E-2649-B1BD-FE75FB4B79C8}" type="presOf" srcId="{B25D6444-A581-431E-902C-399B29B78860}" destId="{840DA407-0B02-4B67-82A2-6980815A33F3}" srcOrd="0" destOrd="0" presId="urn:microsoft.com/office/officeart/2009/layout/CircleArrowProcess"/>
    <dgm:cxn modelId="{F8114A2D-1094-2B4D-9BF8-CE8B6048EDEC}" type="presOf" srcId="{81E861AB-2CEB-46DB-B7FD-5476E3D86618}" destId="{15DE8F46-CBC8-40FE-B1D9-4D090DEA071E}" srcOrd="0" destOrd="0" presId="urn:microsoft.com/office/officeart/2009/layout/CircleArrowProcess"/>
    <dgm:cxn modelId="{3A220436-5D6E-4526-B9D9-CB0343E7FC35}" srcId="{022A5944-EED3-413E-A84B-38B594461377}" destId="{B25D6444-A581-431E-902C-399B29B78860}" srcOrd="0" destOrd="0" parTransId="{C2DE1114-9FFA-42F2-92A0-6D0B89B30BC5}" sibTransId="{7268C6EE-E27C-4599-B055-80911C82C26C}"/>
    <dgm:cxn modelId="{E2FE77EE-382D-4ADC-80B3-2B04B7E54A66}" srcId="{022A5944-EED3-413E-A84B-38B594461377}" destId="{81E861AB-2CEB-46DB-B7FD-5476E3D86618}" srcOrd="2" destOrd="0" parTransId="{A9B82F09-CACA-46F3-A1F4-3719CD03AB2C}" sibTransId="{8AEAE49A-01ED-4807-B885-3834F646BF1D}"/>
    <dgm:cxn modelId="{F2E3AB0F-8210-B741-B3B1-A51A6AB6BBE4}" type="presOf" srcId="{322ED2B7-19A7-491C-B15E-6E97BB0E27A1}" destId="{62513E9F-D420-40D2-9F1F-49A3DE7EA910}" srcOrd="0" destOrd="0" presId="urn:microsoft.com/office/officeart/2009/layout/CircleArrowProcess"/>
    <dgm:cxn modelId="{3C5953A6-2BED-5246-8E64-FCA10B53808D}" type="presParOf" srcId="{94AB3C5B-6DDC-49F5-97A5-1C5AD77F765B}" destId="{793BDD4D-72BF-4ADD-8A73-BD49CC8E0384}" srcOrd="0" destOrd="0" presId="urn:microsoft.com/office/officeart/2009/layout/CircleArrowProcess"/>
    <dgm:cxn modelId="{204993CF-1115-E94A-9E52-F01972F30FA4}" type="presParOf" srcId="{793BDD4D-72BF-4ADD-8A73-BD49CC8E0384}" destId="{F63D5E84-CD44-4D25-B97C-2782FF76ADAE}" srcOrd="0" destOrd="0" presId="urn:microsoft.com/office/officeart/2009/layout/CircleArrowProcess"/>
    <dgm:cxn modelId="{8C3C2206-8502-3941-8DB9-78566EF0C48C}" type="presParOf" srcId="{94AB3C5B-6DDC-49F5-97A5-1C5AD77F765B}" destId="{840DA407-0B02-4B67-82A2-6980815A33F3}" srcOrd="1" destOrd="0" presId="urn:microsoft.com/office/officeart/2009/layout/CircleArrowProcess"/>
    <dgm:cxn modelId="{AA31E242-F310-FE4F-89AE-400BEE7BA4CF}" type="presParOf" srcId="{94AB3C5B-6DDC-49F5-97A5-1C5AD77F765B}" destId="{569B6301-BFC9-447B-B655-D6CA84660FBF}" srcOrd="2" destOrd="0" presId="urn:microsoft.com/office/officeart/2009/layout/CircleArrowProcess"/>
    <dgm:cxn modelId="{0CA3F873-F326-9348-B16A-3002231A3368}" type="presParOf" srcId="{569B6301-BFC9-447B-B655-D6CA84660FBF}" destId="{E9333C66-3512-4AAF-AE86-8CAF5DB1BE09}" srcOrd="0" destOrd="0" presId="urn:microsoft.com/office/officeart/2009/layout/CircleArrowProcess"/>
    <dgm:cxn modelId="{A35C5C98-41AE-2E4F-9ACD-A0BFF2CAE091}" type="presParOf" srcId="{94AB3C5B-6DDC-49F5-97A5-1C5AD77F765B}" destId="{62513E9F-D420-40D2-9F1F-49A3DE7EA910}" srcOrd="3" destOrd="0" presId="urn:microsoft.com/office/officeart/2009/layout/CircleArrowProcess"/>
    <dgm:cxn modelId="{EE28815C-7878-BA49-B40B-94BD57C851E9}" type="presParOf" srcId="{94AB3C5B-6DDC-49F5-97A5-1C5AD77F765B}" destId="{0A0294B7-777B-40D0-B0B4-B51E5C244EAD}" srcOrd="4" destOrd="0" presId="urn:microsoft.com/office/officeart/2009/layout/CircleArrowProcess"/>
    <dgm:cxn modelId="{2048CF85-A901-5243-9035-8F88F6372139}" type="presParOf" srcId="{0A0294B7-777B-40D0-B0B4-B51E5C244EAD}" destId="{90543DC6-313F-4D4B-BA39-086BA77B4B5F}" srcOrd="0" destOrd="0" presId="urn:microsoft.com/office/officeart/2009/layout/CircleArrowProcess"/>
    <dgm:cxn modelId="{E9F0EE81-4A92-4E49-96DA-D182759026CC}" type="presParOf" srcId="{94AB3C5B-6DDC-49F5-97A5-1C5AD77F765B}" destId="{15DE8F46-CBC8-40FE-B1D9-4D090DEA071E}"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D5E84-CD44-4D25-B97C-2782FF76ADAE}">
      <dsp:nvSpPr>
        <dsp:cNvPr id="0" name=""/>
        <dsp:cNvSpPr/>
      </dsp:nvSpPr>
      <dsp:spPr>
        <a:xfrm>
          <a:off x="1460834" y="6183"/>
          <a:ext cx="2528092" cy="2528477"/>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0DA407-0B02-4B67-82A2-6980815A33F3}">
      <dsp:nvSpPr>
        <dsp:cNvPr id="0" name=""/>
        <dsp:cNvSpPr/>
      </dsp:nvSpPr>
      <dsp:spPr>
        <a:xfrm>
          <a:off x="2019625" y="919040"/>
          <a:ext cx="1404812" cy="702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t>Feature Updates</a:t>
          </a:r>
        </a:p>
      </dsp:txBody>
      <dsp:txXfrm>
        <a:off x="2019625" y="919040"/>
        <a:ext cx="1404812" cy="702238"/>
      </dsp:txXfrm>
    </dsp:sp>
    <dsp:sp modelId="{E9333C66-3512-4AAF-AE86-8CAF5DB1BE09}">
      <dsp:nvSpPr>
        <dsp:cNvPr id="0" name=""/>
        <dsp:cNvSpPr/>
      </dsp:nvSpPr>
      <dsp:spPr>
        <a:xfrm>
          <a:off x="758665" y="1458981"/>
          <a:ext cx="2528092" cy="2528477"/>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513E9F-D420-40D2-9F1F-49A3DE7EA910}">
      <dsp:nvSpPr>
        <dsp:cNvPr id="0" name=""/>
        <dsp:cNvSpPr/>
      </dsp:nvSpPr>
      <dsp:spPr>
        <a:xfrm>
          <a:off x="1320305" y="2380242"/>
          <a:ext cx="1404812" cy="702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t>Quality Updates</a:t>
          </a:r>
        </a:p>
      </dsp:txBody>
      <dsp:txXfrm>
        <a:off x="1320305" y="2380242"/>
        <a:ext cx="1404812" cy="702238"/>
      </dsp:txXfrm>
    </dsp:sp>
    <dsp:sp modelId="{90543DC6-313F-4D4B-BA39-086BA77B4B5F}">
      <dsp:nvSpPr>
        <dsp:cNvPr id="0" name=""/>
        <dsp:cNvSpPr/>
      </dsp:nvSpPr>
      <dsp:spPr>
        <a:xfrm>
          <a:off x="1640767" y="3085631"/>
          <a:ext cx="2172023" cy="2172893"/>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DE8F46-CBC8-40FE-B1D9-4D090DEA071E}">
      <dsp:nvSpPr>
        <dsp:cNvPr id="0" name=""/>
        <dsp:cNvSpPr/>
      </dsp:nvSpPr>
      <dsp:spPr>
        <a:xfrm>
          <a:off x="2022948" y="3843544"/>
          <a:ext cx="1404812" cy="702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t>Repeat Perpetually</a:t>
          </a:r>
        </a:p>
      </dsp:txBody>
      <dsp:txXfrm>
        <a:off x="2022948" y="3843544"/>
        <a:ext cx="1404812" cy="702238"/>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A65A61-E0EE-B74D-B037-1CC37DEC3A2B}" type="datetimeFigureOut">
              <a:rPr lang="en-US" smtClean="0"/>
              <a:t>9/21/17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EF6F12-53ED-2D4E-A618-DBEB1E51E330}" type="slidenum">
              <a:rPr lang="en-US" smtClean="0"/>
              <a:t>‹#›</a:t>
            </a:fld>
            <a:endParaRPr lang="en-US" dirty="0"/>
          </a:p>
        </p:txBody>
      </p:sp>
    </p:spTree>
    <p:extLst>
      <p:ext uri="{BB962C8B-B14F-4D97-AF65-F5344CB8AC3E}">
        <p14:creationId xmlns:p14="http://schemas.microsoft.com/office/powerpoint/2010/main" val="1185682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charset="0"/>
              </a:defRPr>
            </a:lvl1pPr>
          </a:lstStyle>
          <a:p>
            <a:fld id="{2B2A1466-4A8F-4CDE-9CFC-135E723836BE}" type="datetimeFigureOut">
              <a:rPr lang="en-US" smtClean="0"/>
              <a:pPr/>
              <a:t>9/21/17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charset="0"/>
              </a:defRPr>
            </a:lvl1pPr>
          </a:lstStyle>
          <a:p>
            <a:fld id="{C7E0FAA2-9AA7-45E9-B953-EFEAB190D376}" type="slidenum">
              <a:rPr lang="en-US" smtClean="0"/>
              <a:pPr/>
              <a:t>‹#›</a:t>
            </a:fld>
            <a:endParaRPr lang="en-US" dirty="0"/>
          </a:p>
        </p:txBody>
      </p:sp>
    </p:spTree>
    <p:extLst>
      <p:ext uri="{BB962C8B-B14F-4D97-AF65-F5344CB8AC3E}">
        <p14:creationId xmlns:p14="http://schemas.microsoft.com/office/powerpoint/2010/main" val="1076864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charset="0"/>
        <a:ea typeface="+mn-ea"/>
        <a:cs typeface="+mn-cs"/>
      </a:defRPr>
    </a:lvl1pPr>
    <a:lvl2pPr marL="457200" algn="l" defTabSz="914400" rtl="0" eaLnBrk="1" latinLnBrk="0" hangingPunct="1">
      <a:defRPr sz="1200" b="0" i="0" kern="1200">
        <a:solidFill>
          <a:schemeClr val="tx1"/>
        </a:solidFill>
        <a:latin typeface="Arial Regular" charset="0"/>
        <a:ea typeface="+mn-ea"/>
        <a:cs typeface="+mn-cs"/>
      </a:defRPr>
    </a:lvl2pPr>
    <a:lvl3pPr marL="914400" algn="l" defTabSz="914400" rtl="0" eaLnBrk="1" latinLnBrk="0" hangingPunct="1">
      <a:defRPr sz="1200" b="0" i="0" kern="1200">
        <a:solidFill>
          <a:schemeClr val="tx1"/>
        </a:solidFill>
        <a:latin typeface="Arial Regular" charset="0"/>
        <a:ea typeface="+mn-ea"/>
        <a:cs typeface="+mn-cs"/>
      </a:defRPr>
    </a:lvl3pPr>
    <a:lvl4pPr marL="1371600" algn="l" defTabSz="914400" rtl="0" eaLnBrk="1" latinLnBrk="0" hangingPunct="1">
      <a:defRPr sz="1200" b="0" i="0" kern="1200">
        <a:solidFill>
          <a:schemeClr val="tx1"/>
        </a:solidFill>
        <a:latin typeface="Arial Regular" charset="0"/>
        <a:ea typeface="+mn-ea"/>
        <a:cs typeface="+mn-cs"/>
      </a:defRPr>
    </a:lvl4pPr>
    <a:lvl5pPr marL="1828800" algn="l" defTabSz="914400" rtl="0" eaLnBrk="1" latinLnBrk="0" hangingPunct="1">
      <a:defRPr sz="1200" b="0" i="0" kern="1200">
        <a:solidFill>
          <a:schemeClr val="tx1"/>
        </a:solidFill>
        <a:latin typeface="Arial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Kollective is the leading provider of comprehensive video solutions for the enterprise with over 15 years of experience providing solutions for some of the world’s largest and most dynamic organizations. Key Quick Facts:</a:t>
            </a:r>
          </a:p>
          <a:p>
            <a:endParaRPr lang="en-US" dirty="0"/>
          </a:p>
          <a:p>
            <a:pPr marL="174708" indent="-174708">
              <a:buFont typeface="Arial" panose="020B0604020202020204" pitchFamily="34" charset="0"/>
              <a:buChar char="•"/>
            </a:pPr>
            <a:r>
              <a:rPr lang="en-US" dirty="0" smtClean="0"/>
              <a:t>Mature</a:t>
            </a:r>
            <a:r>
              <a:rPr lang="en-US" dirty="0"/>
              <a:t>, Patented Technology for Solving the Enterprise Delivery Problem</a:t>
            </a:r>
          </a:p>
          <a:p>
            <a:pPr marL="174708" indent="-174708">
              <a:buFont typeface="Arial" panose="020B0604020202020204" pitchFamily="34" charset="0"/>
              <a:buChar char="•"/>
            </a:pPr>
            <a:r>
              <a:rPr lang="en-GB" dirty="0"/>
              <a:t>Market Firsts: Software-Defined Enterprise Content Delivery Network (SD ECDN), Network Readiness Test, Self-Service Webcasting, “YouTube for the Enterprise” and Peer-Assisted ECDN  </a:t>
            </a:r>
            <a:endParaRPr lang="en-US" dirty="0"/>
          </a:p>
          <a:p>
            <a:pPr marL="174708" indent="-174708">
              <a:buFont typeface="Arial" panose="020B0604020202020204" pitchFamily="34" charset="0"/>
              <a:buChar char="•"/>
            </a:pPr>
            <a:r>
              <a:rPr lang="en-GB" dirty="0"/>
              <a:t>Over 4 million end points deployed across Global 2000 enterprises </a:t>
            </a:r>
            <a:endParaRPr lang="en-US" dirty="0"/>
          </a:p>
          <a:p>
            <a:pPr marL="174708" indent="-174708">
              <a:buFont typeface="Arial" panose="020B0604020202020204" pitchFamily="34" charset="0"/>
              <a:buChar char="•"/>
            </a:pPr>
            <a:r>
              <a:rPr lang="en-GB" dirty="0"/>
              <a:t>Support hundreds of live webcast events monthly for our enterprise customers including those attended by tens of thousands of viewers</a:t>
            </a:r>
            <a:endParaRPr lang="en-US" dirty="0"/>
          </a:p>
          <a:p>
            <a:pPr marL="174708" indent="-174708">
              <a:buFont typeface="Arial" panose="020B0604020202020204" pitchFamily="34" charset="0"/>
              <a:buChar char="•"/>
            </a:pPr>
            <a:r>
              <a:rPr lang="en-GB" dirty="0"/>
              <a:t>Incredibly Close Customer Community for exchange of Best Practices and Process-Oriented information critical to a successful video strategy – 97% renewal rate</a:t>
            </a:r>
            <a:endParaRPr lang="en-US" dirty="0"/>
          </a:p>
        </p:txBody>
      </p:sp>
      <p:sp>
        <p:nvSpPr>
          <p:cNvPr id="4" name="Slide Number Placeholder 3"/>
          <p:cNvSpPr>
            <a:spLocks noGrp="1"/>
          </p:cNvSpPr>
          <p:nvPr>
            <p:ph type="sldNum" sz="quarter" idx="10"/>
          </p:nvPr>
        </p:nvSpPr>
        <p:spPr/>
        <p:txBody>
          <a:bodyPr/>
          <a:lstStyle/>
          <a:p>
            <a:fld id="{C7E0FAA2-9AA7-45E9-B953-EFEAB190D376}" type="slidenum">
              <a:rPr lang="en-US" smtClean="0"/>
              <a:pPr/>
              <a:t>1</a:t>
            </a:fld>
            <a:endParaRPr lang="en-US" dirty="0"/>
          </a:p>
        </p:txBody>
      </p:sp>
    </p:spTree>
    <p:extLst>
      <p:ext uri="{BB962C8B-B14F-4D97-AF65-F5344CB8AC3E}">
        <p14:creationId xmlns:p14="http://schemas.microsoft.com/office/powerpoint/2010/main" val="459171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E0FAA2-9AA7-45E9-B953-EFEAB190D376}" type="slidenum">
              <a:rPr lang="en-US" smtClean="0"/>
              <a:pPr/>
              <a:t>11</a:t>
            </a:fld>
            <a:endParaRPr lang="en-US" dirty="0"/>
          </a:p>
        </p:txBody>
      </p:sp>
    </p:spTree>
    <p:extLst>
      <p:ext uri="{BB962C8B-B14F-4D97-AF65-F5344CB8AC3E}">
        <p14:creationId xmlns:p14="http://schemas.microsoft.com/office/powerpoint/2010/main" val="60372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a:t>
            </a:r>
            <a:r>
              <a:rPr lang="en-US" baseline="0" dirty="0"/>
              <a:t> on a different factors (size of the environment, system locations, etc., etc.)….</a:t>
            </a:r>
          </a:p>
          <a:p>
            <a:r>
              <a:rPr lang="en-US" baseline="0" dirty="0"/>
              <a:t>The time spent managing the various bits of SCCM infrastructure, may take more time the actual tasks of managing desktops, laptops and devices.</a:t>
            </a:r>
            <a:endParaRPr lang="en-US" dirty="0"/>
          </a:p>
        </p:txBody>
      </p:sp>
      <p:sp>
        <p:nvSpPr>
          <p:cNvPr id="4" name="Slide Number Placeholder 3"/>
          <p:cNvSpPr>
            <a:spLocks noGrp="1"/>
          </p:cNvSpPr>
          <p:nvPr>
            <p:ph type="sldNum" sz="quarter" idx="10"/>
          </p:nvPr>
        </p:nvSpPr>
        <p:spPr/>
        <p:txBody>
          <a:bodyPr/>
          <a:lstStyle/>
          <a:p>
            <a:fld id="{C7E0FAA2-9AA7-45E9-B953-EFEAB190D376}" type="slidenum">
              <a:rPr lang="en-US" smtClean="0"/>
              <a:pPr/>
              <a:t>12</a:t>
            </a:fld>
            <a:endParaRPr lang="en-US" dirty="0"/>
          </a:p>
        </p:txBody>
      </p:sp>
    </p:spTree>
    <p:extLst>
      <p:ext uri="{BB962C8B-B14F-4D97-AF65-F5344CB8AC3E}">
        <p14:creationId xmlns:p14="http://schemas.microsoft.com/office/powerpoint/2010/main" val="1838868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His very</a:t>
            </a:r>
            <a:r>
              <a:rPr lang="en-US" baseline="0" dirty="0">
                <a:solidFill>
                  <a:schemeClr val="bg1"/>
                </a:solidFill>
              </a:rPr>
              <a:t> next sentence mentions, distribution points breathing a sigh of relief, as they no longer have to handle getting the content to all those PCs.</a:t>
            </a:r>
          </a:p>
          <a:p>
            <a:r>
              <a:rPr lang="en-US" baseline="0" dirty="0">
                <a:solidFill>
                  <a:schemeClr val="bg1"/>
                </a:solidFill>
              </a:rPr>
              <a:t>To me that unequivocally states DPs are a bottleneck for patching, as we also know they limit scalability during OS deployments.</a:t>
            </a:r>
          </a:p>
          <a:p>
            <a:endParaRPr lang="en-US" dirty="0">
              <a:solidFill>
                <a:schemeClr val="bg1"/>
              </a:solidFill>
            </a:endParaRPr>
          </a:p>
          <a:p>
            <a:r>
              <a:rPr lang="en-US" dirty="0">
                <a:solidFill>
                  <a:schemeClr val="bg1"/>
                </a:solidFill>
              </a:rPr>
              <a:t>WIP</a:t>
            </a:r>
          </a:p>
          <a:p>
            <a:r>
              <a:rPr lang="en-US" dirty="0">
                <a:solidFill>
                  <a:schemeClr val="bg1"/>
                </a:solidFill>
              </a:rPr>
              <a:t>Highlight gaps and pre requisites for other peer to peer solutions</a:t>
            </a:r>
          </a:p>
          <a:p>
            <a:endParaRPr lang="en-US" dirty="0">
              <a:solidFill>
                <a:schemeClr val="bg1"/>
              </a:solidFill>
            </a:endParaRPr>
          </a:p>
          <a:p>
            <a:r>
              <a:rPr lang="en-US" dirty="0">
                <a:solidFill>
                  <a:schemeClr val="bg1"/>
                </a:solidFill>
              </a:rPr>
              <a:t>Show Kollective as only solution to fully cover both today and tomorrow operating systems completely</a:t>
            </a:r>
          </a:p>
          <a:p>
            <a:endParaRPr lang="en-US" dirty="0"/>
          </a:p>
        </p:txBody>
      </p:sp>
      <p:sp>
        <p:nvSpPr>
          <p:cNvPr id="4" name="Slide Number Placeholder 3"/>
          <p:cNvSpPr>
            <a:spLocks noGrp="1"/>
          </p:cNvSpPr>
          <p:nvPr>
            <p:ph type="sldNum" sz="quarter" idx="10"/>
          </p:nvPr>
        </p:nvSpPr>
        <p:spPr/>
        <p:txBody>
          <a:bodyPr/>
          <a:lstStyle/>
          <a:p>
            <a:fld id="{C7E0FAA2-9AA7-45E9-B953-EFEAB190D376}" type="slidenum">
              <a:rPr lang="en-US" smtClean="0"/>
              <a:pPr/>
              <a:t>13</a:t>
            </a:fld>
            <a:endParaRPr lang="en-US" dirty="0"/>
          </a:p>
        </p:txBody>
      </p:sp>
    </p:spTree>
    <p:extLst>
      <p:ext uri="{BB962C8B-B14F-4D97-AF65-F5344CB8AC3E}">
        <p14:creationId xmlns:p14="http://schemas.microsoft.com/office/powerpoint/2010/main" val="683645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Pause on</a:t>
            </a:r>
            <a:r>
              <a:rPr lang="en-US" sz="1200" baseline="0" dirty="0"/>
              <a:t> this slide </a:t>
            </a:r>
            <a:r>
              <a:rPr lang="en-US" sz="1200" dirty="0"/>
              <a:t>while the animation starts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Self-scaling, peer-assisted delivery network supporting content delivery within SCCM,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multiple tens of thousands of concurrent devices while eliminating 90-95% of WAN and internet gateway traffic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Arial Regular" charset="0"/>
                <a:ea typeface="+mn-ea"/>
                <a:cs typeface="+mn-cs"/>
              </a:rPr>
              <a:t>Fully software-defined configurability for region-to-region control over bandwidth use, peering policies, protocols, preferred bitrates, etc., etc.</a:t>
            </a:r>
          </a:p>
        </p:txBody>
      </p:sp>
      <p:sp>
        <p:nvSpPr>
          <p:cNvPr id="4" name="Slide Number Placeholder 3"/>
          <p:cNvSpPr>
            <a:spLocks noGrp="1"/>
          </p:cNvSpPr>
          <p:nvPr>
            <p:ph type="sldNum" sz="quarter" idx="10"/>
          </p:nvPr>
        </p:nvSpPr>
        <p:spPr/>
        <p:txBody>
          <a:bodyPr/>
          <a:lstStyle/>
          <a:p>
            <a:fld id="{C7E0FAA2-9AA7-45E9-B953-EFEAB190D376}" type="slidenum">
              <a:rPr lang="en-US" smtClean="0"/>
              <a:pPr/>
              <a:t>14</a:t>
            </a:fld>
            <a:endParaRPr lang="en-US" dirty="0"/>
          </a:p>
        </p:txBody>
      </p:sp>
    </p:spTree>
    <p:extLst>
      <p:ext uri="{BB962C8B-B14F-4D97-AF65-F5344CB8AC3E}">
        <p14:creationId xmlns:p14="http://schemas.microsoft.com/office/powerpoint/2010/main" val="24301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FB4E78-2CC6-0547-84AF-3CA58107C082}" type="slidenum">
              <a:rPr lang="en-US" smtClean="0"/>
              <a:pPr>
                <a:defRPr/>
              </a:pPr>
              <a:t>15</a:t>
            </a:fld>
            <a:endParaRPr lang="en-US" dirty="0"/>
          </a:p>
        </p:txBody>
      </p:sp>
    </p:spTree>
    <p:extLst>
      <p:ext uri="{BB962C8B-B14F-4D97-AF65-F5344CB8AC3E}">
        <p14:creationId xmlns:p14="http://schemas.microsoft.com/office/powerpoint/2010/main" val="394225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Kollective, we protect your network.</a:t>
            </a:r>
          </a:p>
          <a:p>
            <a:endParaRPr lang="en-US" dirty="0"/>
          </a:p>
          <a:p>
            <a:r>
              <a:rPr lang="en-US" dirty="0"/>
              <a:t>Whether you backhaul internet traffic through the WAN</a:t>
            </a:r>
            <a:r>
              <a:rPr lang="en-US" baseline="0" dirty="0"/>
              <a:t> or connect directly in remote office to the Internet, we minimize the traffic across those key network links.  </a:t>
            </a:r>
          </a:p>
          <a:p>
            <a:endParaRPr lang="en-US" baseline="0" dirty="0"/>
          </a:p>
          <a:p>
            <a:r>
              <a:rPr lang="en-US" baseline="0" dirty="0"/>
              <a:t>Within the remote office, we create a mesh or a smart grid that allows the stream to be shared from machine to machine using dynamic optimization algorithms.</a:t>
            </a:r>
          </a:p>
          <a:p>
            <a:endParaRPr lang="en-US" baseline="0" dirty="0"/>
          </a:p>
          <a:p>
            <a:r>
              <a:rPr lang="en-US" baseline="0" dirty="0"/>
              <a:t>The smart grid is constantly looking for the best way to optimize the movement of information across the grid.</a:t>
            </a:r>
          </a:p>
          <a:p>
            <a:endParaRPr lang="en-US" baseline="0" dirty="0"/>
          </a:p>
          <a:p>
            <a:r>
              <a:rPr lang="en-US" baseline="0" dirty="0"/>
              <a:t>The key – regardless how dynamic the load changes are within an office, the Kollective SD ECDN protects those WAN and internet gateway links from being inundated with traffic.</a:t>
            </a:r>
          </a:p>
          <a:p>
            <a:endParaRPr lang="en-US" baseline="0" dirty="0"/>
          </a:p>
          <a:p>
            <a:r>
              <a:rPr lang="en-US" baseline="0" dirty="0"/>
              <a:t>Use the builds in this slide to show how the peering works. Then the LAN Leader drops out and the new LAN Leader takes over.</a:t>
            </a:r>
            <a:endParaRPr lang="en-US" dirty="0"/>
          </a:p>
        </p:txBody>
      </p:sp>
      <p:sp>
        <p:nvSpPr>
          <p:cNvPr id="4" name="Slide Number Placeholder 3"/>
          <p:cNvSpPr>
            <a:spLocks noGrp="1"/>
          </p:cNvSpPr>
          <p:nvPr>
            <p:ph type="sldNum" sz="quarter" idx="10"/>
          </p:nvPr>
        </p:nvSpPr>
        <p:spPr/>
        <p:txBody>
          <a:bodyPr/>
          <a:lstStyle/>
          <a:p>
            <a:pPr>
              <a:defRPr/>
            </a:pPr>
            <a:fld id="{12FB4E78-2CC6-0547-84AF-3CA58107C082}" type="slidenum">
              <a:rPr lang="en-US" smtClean="0"/>
              <a:pPr>
                <a:defRPr/>
              </a:pPr>
              <a:t>16</a:t>
            </a:fld>
            <a:endParaRPr lang="en-US" dirty="0"/>
          </a:p>
        </p:txBody>
      </p:sp>
    </p:spTree>
    <p:extLst>
      <p:ext uri="{BB962C8B-B14F-4D97-AF65-F5344CB8AC3E}">
        <p14:creationId xmlns:p14="http://schemas.microsoft.com/office/powerpoint/2010/main" val="1137135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FB4E78-2CC6-0547-84AF-3CA58107C082}" type="slidenum">
              <a:rPr lang="en-US" smtClean="0"/>
              <a:pPr>
                <a:defRPr/>
              </a:pPr>
              <a:t>17</a:t>
            </a:fld>
            <a:endParaRPr lang="en-US" dirty="0"/>
          </a:p>
        </p:txBody>
      </p:sp>
    </p:spTree>
    <p:extLst>
      <p:ext uri="{BB962C8B-B14F-4D97-AF65-F5344CB8AC3E}">
        <p14:creationId xmlns:p14="http://schemas.microsoft.com/office/powerpoint/2010/main" val="202851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FB4E78-2CC6-0547-84AF-3CA58107C082}" type="slidenum">
              <a:rPr lang="en-US" smtClean="0"/>
              <a:pPr>
                <a:defRPr/>
              </a:pPr>
              <a:t>18</a:t>
            </a:fld>
            <a:endParaRPr lang="en-US" dirty="0"/>
          </a:p>
        </p:txBody>
      </p:sp>
    </p:spTree>
    <p:extLst>
      <p:ext uri="{BB962C8B-B14F-4D97-AF65-F5344CB8AC3E}">
        <p14:creationId xmlns:p14="http://schemas.microsoft.com/office/powerpoint/2010/main" val="2054858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FB4E78-2CC6-0547-84AF-3CA58107C082}" type="slidenum">
              <a:rPr lang="en-US" smtClean="0"/>
              <a:pPr>
                <a:defRPr/>
              </a:pPr>
              <a:t>19</a:t>
            </a:fld>
            <a:endParaRPr lang="en-US" dirty="0"/>
          </a:p>
        </p:txBody>
      </p:sp>
    </p:spTree>
    <p:extLst>
      <p:ext uri="{BB962C8B-B14F-4D97-AF65-F5344CB8AC3E}">
        <p14:creationId xmlns:p14="http://schemas.microsoft.com/office/powerpoint/2010/main" val="129577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Logos</a:t>
            </a:r>
            <a:r>
              <a:rPr lang="en-US" baseline="0" dirty="0"/>
              <a:t> in deck </a:t>
            </a:r>
            <a:r>
              <a:rPr lang="mr-IN" baseline="0" dirty="0"/>
              <a:t>–</a:t>
            </a:r>
            <a:r>
              <a:rPr lang="en-US" baseline="0" dirty="0"/>
              <a:t> not to be used publicly </a:t>
            </a:r>
            <a:r>
              <a:rPr lang="mr-IN" baseline="0" dirty="0"/>
              <a:t>–</a:t>
            </a:r>
            <a:r>
              <a:rPr lang="en-US" baseline="0" dirty="0"/>
              <a:t> this is for 1:1 with a prospect</a:t>
            </a:r>
          </a:p>
          <a:p>
            <a:endParaRPr lang="en-US" dirty="0"/>
          </a:p>
          <a:p>
            <a:r>
              <a:rPr lang="en-US" dirty="0"/>
              <a:t>Kollective</a:t>
            </a:r>
            <a:r>
              <a:rPr lang="en-US" baseline="0" dirty="0"/>
              <a:t> has over 100 customers worldwide and we continue to add new brands to our customer list daily.</a:t>
            </a:r>
          </a:p>
          <a:p>
            <a:endParaRPr lang="en-US" baseline="0" dirty="0"/>
          </a:p>
          <a:p>
            <a:r>
              <a:rPr lang="en-US" baseline="0" dirty="0"/>
              <a:t>With over 30% of Kollective employees dedicated to customer support, our customers have a high degree of trust. The true measure of this trust is loyalty – 97% of our customers renew their contracts each year.</a:t>
            </a:r>
            <a:endParaRPr lang="en-US" dirty="0"/>
          </a:p>
        </p:txBody>
      </p:sp>
      <p:sp>
        <p:nvSpPr>
          <p:cNvPr id="4" name="Slide Number Placeholder 3"/>
          <p:cNvSpPr>
            <a:spLocks noGrp="1"/>
          </p:cNvSpPr>
          <p:nvPr>
            <p:ph type="sldNum" sz="quarter" idx="10"/>
          </p:nvPr>
        </p:nvSpPr>
        <p:spPr/>
        <p:txBody>
          <a:bodyPr/>
          <a:lstStyle/>
          <a:p>
            <a:fld id="{C7E0FAA2-9AA7-45E9-B953-EFEAB190D376}" type="slidenum">
              <a:rPr lang="en-US" smtClean="0"/>
              <a:pPr/>
              <a:t>20</a:t>
            </a:fld>
            <a:endParaRPr lang="en-US" dirty="0"/>
          </a:p>
        </p:txBody>
      </p:sp>
    </p:spTree>
    <p:extLst>
      <p:ext uri="{BB962C8B-B14F-4D97-AF65-F5344CB8AC3E}">
        <p14:creationId xmlns:p14="http://schemas.microsoft.com/office/powerpoint/2010/main" val="770052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E0FAA2-9AA7-45E9-B953-EFEAB190D376}" type="slidenum">
              <a:rPr lang="en-US" smtClean="0"/>
              <a:pPr/>
              <a:t>2</a:t>
            </a:fld>
            <a:endParaRPr lang="en-US" dirty="0"/>
          </a:p>
        </p:txBody>
      </p:sp>
    </p:spTree>
    <p:extLst>
      <p:ext uri="{BB962C8B-B14F-4D97-AF65-F5344CB8AC3E}">
        <p14:creationId xmlns:p14="http://schemas.microsoft.com/office/powerpoint/2010/main" val="1330879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E0FAA2-9AA7-45E9-B953-EFEAB190D376}" type="slidenum">
              <a:rPr lang="en-US" smtClean="0"/>
              <a:pPr/>
              <a:t>21</a:t>
            </a:fld>
            <a:endParaRPr lang="en-US" dirty="0"/>
          </a:p>
        </p:txBody>
      </p:sp>
    </p:spTree>
    <p:extLst>
      <p:ext uri="{BB962C8B-B14F-4D97-AF65-F5344CB8AC3E}">
        <p14:creationId xmlns:p14="http://schemas.microsoft.com/office/powerpoint/2010/main" val="303856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Essential</a:t>
            </a:r>
            <a:r>
              <a:rPr lang="en-US" baseline="0" dirty="0"/>
              <a:t> to the operation of the peering grid is a knowledge of topology, round-trip times and throughput between various parts of the corporate network. The Kollective system automatically discovers and collects this information into local and global directories. These directories are then used to inform optimal mesh formation to maximize delivery throughout and minimize traffic over shared links.</a:t>
            </a:r>
          </a:p>
          <a:p>
            <a:endParaRPr lang="en-US" baseline="0" dirty="0"/>
          </a:p>
          <a:p>
            <a:r>
              <a:rPr lang="en-US" baseline="0" dirty="0"/>
              <a:t>This is a build slide that shows:</a:t>
            </a:r>
          </a:p>
          <a:p>
            <a:endParaRPr lang="en-US" baseline="0" dirty="0"/>
          </a:p>
          <a:p>
            <a:pPr marL="232943" indent="-232943">
              <a:buFont typeface="+mj-lt"/>
              <a:buAutoNum type="arabicPeriod"/>
            </a:pPr>
            <a:r>
              <a:rPr lang="en-US" dirty="0"/>
              <a:t>Example</a:t>
            </a:r>
            <a:r>
              <a:rPr lang="en-US" baseline="0" dirty="0"/>
              <a:t> segment of a corporate network with deployed Kollective client agents.</a:t>
            </a:r>
          </a:p>
          <a:p>
            <a:pPr marL="232943" indent="-232943">
              <a:buFont typeface="+mj-lt"/>
              <a:buAutoNum type="arabicPeriod"/>
            </a:pPr>
            <a:r>
              <a:rPr lang="en-US" baseline="0" dirty="0"/>
              <a:t>Discovery of subnet peers by broadcast or multicast.</a:t>
            </a:r>
          </a:p>
          <a:p>
            <a:pPr marL="232943" indent="-232943">
              <a:buFont typeface="+mj-lt"/>
              <a:buAutoNum type="arabicPeriod"/>
            </a:pPr>
            <a:r>
              <a:rPr lang="en-US" baseline="0" dirty="0"/>
              <a:t>Discovery of network topology via trace routing to central servers and between nodes, then running instantaneous throughput tests to measure latency and available bandwidth.</a:t>
            </a:r>
          </a:p>
          <a:p>
            <a:pPr marL="232943" indent="-232943">
              <a:buFont typeface="+mj-lt"/>
              <a:buAutoNum type="arabicPeriod"/>
            </a:pPr>
            <a:r>
              <a:rPr lang="en-US" baseline="0" dirty="0"/>
              <a:t>Periodically reporting routes and metrics to a central directory service to provide both a soft, global view and an accurate local view of the network.</a:t>
            </a:r>
            <a:endParaRPr lang="en-US" dirty="0"/>
          </a:p>
        </p:txBody>
      </p:sp>
      <p:sp>
        <p:nvSpPr>
          <p:cNvPr id="4" name="Slide Number Placeholder 3"/>
          <p:cNvSpPr>
            <a:spLocks noGrp="1"/>
          </p:cNvSpPr>
          <p:nvPr>
            <p:ph type="sldNum" sz="quarter" idx="10"/>
          </p:nvPr>
        </p:nvSpPr>
        <p:spPr/>
        <p:txBody>
          <a:bodyPr/>
          <a:lstStyle/>
          <a:p>
            <a:fld id="{C7E0FAA2-9AA7-45E9-B953-EFEAB190D376}" type="slidenum">
              <a:rPr lang="en-US" smtClean="0"/>
              <a:pPr/>
              <a:t>22</a:t>
            </a:fld>
            <a:endParaRPr lang="en-US" dirty="0"/>
          </a:p>
        </p:txBody>
      </p:sp>
    </p:spTree>
    <p:extLst>
      <p:ext uri="{BB962C8B-B14F-4D97-AF65-F5344CB8AC3E}">
        <p14:creationId xmlns:p14="http://schemas.microsoft.com/office/powerpoint/2010/main" val="1015091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Kollective</a:t>
            </a:r>
            <a:r>
              <a:rPr lang="en-US" baseline="0" dirty="0"/>
              <a:t> system provides for extensive software-defined configurability and control over the operation of the distributed peering grid, essential in the huge, very heterogeneous global corporate networks we find today. Many corporations have complex security and connectivity policies and see very large disparities in capacity and bandwidth from the core to the edges of their networks, so it is crucial that a peer-based SD ECDN can be partitioned and fully-controlled to match the different needs in wide-ranging localities across the globe.</a:t>
            </a:r>
          </a:p>
          <a:p>
            <a:endParaRPr lang="en-US" baseline="0" dirty="0"/>
          </a:p>
          <a:p>
            <a:r>
              <a:rPr lang="en-US" baseline="0" dirty="0"/>
              <a:t>This build slide shows some of the configurability cases we have accommodated in actual customers.</a:t>
            </a:r>
          </a:p>
          <a:p>
            <a:endParaRPr lang="en-US" baseline="0" dirty="0"/>
          </a:p>
          <a:p>
            <a:pPr marL="232943" indent="-232943">
              <a:buFont typeface="+mj-lt"/>
              <a:buAutoNum type="arabicPeriod"/>
            </a:pPr>
            <a:r>
              <a:rPr lang="en-US" baseline="0" dirty="0"/>
              <a:t>For global events, it is not uncommon to have many viewers joining remotely via VPN, because of time-zone differences and the general trend towards mobility and telecommuting. It is essential to be able to control the peering and bandwidth use of such nodes, and Kollective allows that to be easily established.</a:t>
            </a:r>
          </a:p>
          <a:p>
            <a:pPr marL="232943" indent="-232943">
              <a:buFont typeface="+mj-lt"/>
              <a:buAutoNum type="arabicPeriod"/>
            </a:pPr>
            <a:r>
              <a:rPr lang="en-US" baseline="0" dirty="0"/>
              <a:t>In remote offices where WAN bandwidth may be heavily constrained, establishing locale-based throttle caps and specifying preferred video bitrates ensures trouble-free viewing without interrupting business-critical use of the shared links.</a:t>
            </a:r>
          </a:p>
          <a:p>
            <a:pPr marL="232943" indent="-232943">
              <a:buFont typeface="+mj-lt"/>
              <a:buAutoNum type="arabicPeriod"/>
            </a:pPr>
            <a:r>
              <a:rPr lang="en-US" baseline="0" dirty="0"/>
              <a:t>Some locations have excess bandwidth and so can act as regional server pools for downstream locations, but is it essential that serving in the other direction is restricted.</a:t>
            </a:r>
          </a:p>
          <a:p>
            <a:pPr marL="232943" indent="-232943">
              <a:buFont typeface="+mj-lt"/>
              <a:buAutoNum type="arabicPeriod"/>
            </a:pPr>
            <a:r>
              <a:rPr lang="en-US" baseline="0" dirty="0"/>
              <a:t>Kollective supports the placement of remote origin servers in select locations, often for security purposes, and peering policies can be established that define which locales can access and draw origin copies from these servers.</a:t>
            </a:r>
            <a:endParaRPr lang="en-US" dirty="0"/>
          </a:p>
        </p:txBody>
      </p:sp>
      <p:sp>
        <p:nvSpPr>
          <p:cNvPr id="4" name="Slide Number Placeholder 3"/>
          <p:cNvSpPr>
            <a:spLocks noGrp="1"/>
          </p:cNvSpPr>
          <p:nvPr>
            <p:ph type="sldNum" sz="quarter" idx="10"/>
          </p:nvPr>
        </p:nvSpPr>
        <p:spPr/>
        <p:txBody>
          <a:bodyPr/>
          <a:lstStyle/>
          <a:p>
            <a:fld id="{C7E0FAA2-9AA7-45E9-B953-EFEAB190D376}" type="slidenum">
              <a:rPr lang="en-US" smtClean="0"/>
              <a:pPr/>
              <a:t>23</a:t>
            </a:fld>
            <a:endParaRPr lang="en-US" dirty="0"/>
          </a:p>
        </p:txBody>
      </p:sp>
    </p:spTree>
    <p:extLst>
      <p:ext uri="{BB962C8B-B14F-4D97-AF65-F5344CB8AC3E}">
        <p14:creationId xmlns:p14="http://schemas.microsoft.com/office/powerpoint/2010/main" val="441769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9E229B2-443C-2E49-8C3C-D139B49EDFB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03266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buFont typeface="Arial" charset="0"/>
              <a:buChar char="•"/>
            </a:pPr>
            <a:r>
              <a:rPr lang="en-US" sz="2400" dirty="0" smtClean="0">
                <a:solidFill>
                  <a:schemeClr val="bg1"/>
                </a:solidFill>
              </a:rPr>
              <a:t>Windows 10 migration / Windows as a Service upgrade cadence</a:t>
            </a:r>
          </a:p>
          <a:p>
            <a:pPr marL="1028700" lvl="1" indent="-571500">
              <a:buFont typeface="Arial" charset="0"/>
              <a:buChar char="•"/>
            </a:pPr>
            <a:r>
              <a:rPr lang="en-US" sz="1600" dirty="0" smtClean="0">
                <a:solidFill>
                  <a:schemeClr val="bg1"/>
                </a:solidFill>
              </a:rPr>
              <a:t>Current distribution point model not suited for Windows 10 upgrade package file size and cadence </a:t>
            </a:r>
          </a:p>
          <a:p>
            <a:pPr marL="1028700" lvl="1" indent="-571500">
              <a:buFont typeface="Arial" charset="0"/>
              <a:buChar char="•"/>
            </a:pPr>
            <a:endParaRPr lang="en-US" sz="800" dirty="0" smtClean="0">
              <a:solidFill>
                <a:schemeClr val="bg1"/>
              </a:solidFill>
            </a:endParaRPr>
          </a:p>
          <a:p>
            <a:pPr marL="571500" indent="-571500">
              <a:buFont typeface="Arial" charset="0"/>
              <a:buChar char="•"/>
            </a:pPr>
            <a:r>
              <a:rPr lang="en-US" sz="2400" dirty="0" smtClean="0">
                <a:solidFill>
                  <a:schemeClr val="bg1"/>
                </a:solidFill>
              </a:rPr>
              <a:t>Speed of installation and upgrades</a:t>
            </a:r>
          </a:p>
          <a:p>
            <a:pPr marL="1028700" lvl="1" indent="-571500">
              <a:buFont typeface="Arial" charset="0"/>
              <a:buChar char="•"/>
            </a:pPr>
            <a:r>
              <a:rPr lang="en-US" sz="1600" dirty="0" smtClean="0">
                <a:solidFill>
                  <a:schemeClr val="bg1"/>
                </a:solidFill>
              </a:rPr>
              <a:t>Days vs weeks/months</a:t>
            </a:r>
          </a:p>
          <a:p>
            <a:pPr marL="1028700" lvl="1" indent="-571500">
              <a:buFont typeface="Arial" charset="0"/>
              <a:buChar char="•"/>
            </a:pPr>
            <a:endParaRPr lang="en-US" sz="800" dirty="0" smtClean="0">
              <a:solidFill>
                <a:schemeClr val="bg1"/>
              </a:solidFill>
            </a:endParaRPr>
          </a:p>
          <a:p>
            <a:pPr marL="571500" indent="-571500">
              <a:buFont typeface="Arial" charset="0"/>
              <a:buChar char="•"/>
            </a:pPr>
            <a:r>
              <a:rPr lang="en-US" sz="2400" dirty="0" smtClean="0">
                <a:solidFill>
                  <a:schemeClr val="bg1"/>
                </a:solidFill>
              </a:rPr>
              <a:t>Full automation of upgrade process</a:t>
            </a:r>
          </a:p>
          <a:p>
            <a:pPr marL="1028700" lvl="1" indent="-571500">
              <a:buFont typeface="Arial" charset="0"/>
              <a:buChar char="•"/>
            </a:pPr>
            <a:r>
              <a:rPr lang="en-US" sz="1600" dirty="0" smtClean="0">
                <a:solidFill>
                  <a:schemeClr val="bg1"/>
                </a:solidFill>
              </a:rPr>
              <a:t>Pre-staging upgrade packages eliminates upgrade failures</a:t>
            </a:r>
          </a:p>
          <a:p>
            <a:pPr marL="1028700" lvl="1" indent="-571500">
              <a:buFont typeface="Arial" charset="0"/>
              <a:buChar char="•"/>
            </a:pPr>
            <a:endParaRPr lang="en-US" sz="800" dirty="0" smtClean="0">
              <a:solidFill>
                <a:schemeClr val="bg1"/>
              </a:solidFill>
            </a:endParaRPr>
          </a:p>
          <a:p>
            <a:pPr marL="571500" indent="-571500">
              <a:buFont typeface="Arial" charset="0"/>
              <a:buChar char="•"/>
            </a:pPr>
            <a:r>
              <a:rPr lang="en-US" sz="2400" dirty="0" smtClean="0">
                <a:solidFill>
                  <a:schemeClr val="bg1"/>
                </a:solidFill>
              </a:rPr>
              <a:t>Minimal network bandwidth impact</a:t>
            </a:r>
          </a:p>
          <a:p>
            <a:pPr marL="1028700" lvl="1" indent="-571500">
              <a:buFont typeface="Arial" charset="0"/>
              <a:buChar char="•"/>
            </a:pPr>
            <a:r>
              <a:rPr lang="en-US" sz="1600" dirty="0" smtClean="0">
                <a:solidFill>
                  <a:schemeClr val="bg1"/>
                </a:solidFill>
              </a:rPr>
              <a:t>Network topography optimized peer-assisted delivery </a:t>
            </a:r>
          </a:p>
          <a:p>
            <a:pPr marL="1028700" lvl="1" indent="-571500">
              <a:buFont typeface="Arial" charset="0"/>
              <a:buChar char="•"/>
            </a:pPr>
            <a:endParaRPr lang="en-US" sz="800" dirty="0" smtClean="0">
              <a:solidFill>
                <a:schemeClr val="bg1"/>
              </a:solidFill>
            </a:endParaRPr>
          </a:p>
          <a:p>
            <a:pPr marL="571500" indent="-571500">
              <a:buFont typeface="Arial" charset="0"/>
              <a:buChar char="•"/>
            </a:pPr>
            <a:r>
              <a:rPr lang="en-US" sz="2400" dirty="0" smtClean="0">
                <a:solidFill>
                  <a:schemeClr val="bg1"/>
                </a:solidFill>
              </a:rPr>
              <a:t>90% reduction of distribution points</a:t>
            </a:r>
          </a:p>
          <a:p>
            <a:pPr marL="1028700" lvl="1" indent="-571500">
              <a:buFont typeface="Arial" charset="0"/>
              <a:buChar char="•"/>
            </a:pPr>
            <a:r>
              <a:rPr lang="en-US" sz="1600" dirty="0" smtClean="0">
                <a:solidFill>
                  <a:schemeClr val="bg1"/>
                </a:solidFill>
              </a:rPr>
              <a:t>Each PC serves as a distribution point</a:t>
            </a:r>
          </a:p>
          <a:p>
            <a:pPr marL="1028700" lvl="1" indent="-571500">
              <a:buFont typeface="Arial" charset="0"/>
              <a:buChar char="•"/>
            </a:pPr>
            <a:endParaRPr lang="en-US" sz="800" dirty="0" smtClean="0">
              <a:solidFill>
                <a:schemeClr val="bg1"/>
              </a:solidFill>
            </a:endParaRPr>
          </a:p>
          <a:p>
            <a:pPr marL="571500" indent="-571500">
              <a:buFont typeface="Arial" charset="0"/>
              <a:buChar char="•"/>
            </a:pPr>
            <a:r>
              <a:rPr lang="en-US" sz="2400" dirty="0" smtClean="0">
                <a:solidFill>
                  <a:schemeClr val="bg1"/>
                </a:solidFill>
              </a:rPr>
              <a:t>Increased end-point security</a:t>
            </a:r>
          </a:p>
          <a:p>
            <a:pPr marL="1028700" lvl="1" indent="-571500">
              <a:buFont typeface="Arial" charset="0"/>
              <a:buChar char="•"/>
            </a:pPr>
            <a:r>
              <a:rPr lang="en-US" sz="1600" dirty="0" smtClean="0">
                <a:solidFill>
                  <a:schemeClr val="bg1"/>
                </a:solidFill>
              </a:rPr>
              <a:t>Windows 10/Windows as a Service </a:t>
            </a:r>
          </a:p>
          <a:p>
            <a:endParaRPr lang="en-US" dirty="0"/>
          </a:p>
        </p:txBody>
      </p:sp>
      <p:sp>
        <p:nvSpPr>
          <p:cNvPr id="4" name="Slide Number Placeholder 3"/>
          <p:cNvSpPr>
            <a:spLocks noGrp="1"/>
          </p:cNvSpPr>
          <p:nvPr>
            <p:ph type="sldNum" sz="quarter" idx="10"/>
          </p:nvPr>
        </p:nvSpPr>
        <p:spPr/>
        <p:txBody>
          <a:bodyPr/>
          <a:lstStyle/>
          <a:p>
            <a:fld id="{C7E0FAA2-9AA7-45E9-B953-EFEAB190D376}" type="slidenum">
              <a:rPr lang="en-US" smtClean="0"/>
              <a:pPr/>
              <a:t>25</a:t>
            </a:fld>
            <a:endParaRPr lang="en-US" dirty="0"/>
          </a:p>
        </p:txBody>
      </p:sp>
    </p:spTree>
    <p:extLst>
      <p:ext uri="{BB962C8B-B14F-4D97-AF65-F5344CB8AC3E}">
        <p14:creationId xmlns:p14="http://schemas.microsoft.com/office/powerpoint/2010/main" val="20828956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a:t>
            </a:r>
            <a:r>
              <a:rPr lang="en-US" baseline="0" dirty="0"/>
              <a:t> IMAGE </a:t>
            </a:r>
            <a:r>
              <a:rPr lang="en-US" dirty="0"/>
              <a:t>Mature, Configurable, Secure, NRT / Analytics</a:t>
            </a:r>
          </a:p>
          <a:p>
            <a:endParaRPr lang="en-US" dirty="0"/>
          </a:p>
          <a:p>
            <a:r>
              <a:rPr lang="en-US" dirty="0"/>
              <a:t>Why customers should choose</a:t>
            </a:r>
            <a:r>
              <a:rPr lang="en-US" baseline="0" dirty="0"/>
              <a:t> Kollective:</a:t>
            </a:r>
          </a:p>
          <a:p>
            <a:endParaRPr lang="en-US" baseline="0" dirty="0"/>
          </a:p>
          <a:p>
            <a:r>
              <a:rPr lang="en-US" b="1" baseline="0" dirty="0"/>
              <a:t>Self Optimizing: </a:t>
            </a:r>
            <a:r>
              <a:rPr lang="en-US" b="0" baseline="0" dirty="0"/>
              <a:t>The cloud directory server uses a set of heuristics to automatically provide lists of peers that are as close as possible to the requesting agent. The Kollective agent software monitors the response times and available bandwidth of each peer that is serving the file, and adaptively requests more data from the endpoints that provide the best throughput. The agents in the Kollective SD ECDN will automatically optimize to focus on the endpoints that have the topologically closest and least congested connections, naturally adapting in real-time. </a:t>
            </a:r>
          </a:p>
          <a:p>
            <a:endParaRPr lang="en-US" baseline="0" dirty="0"/>
          </a:p>
          <a:p>
            <a:pPr defTabSz="931774">
              <a:defRPr/>
            </a:pPr>
            <a:r>
              <a:rPr lang="en-US" b="1" baseline="0" dirty="0"/>
              <a:t>Highly Configurable</a:t>
            </a:r>
            <a:r>
              <a:rPr lang="en-US" baseline="0" dirty="0"/>
              <a:t>: </a:t>
            </a:r>
            <a:r>
              <a:rPr lang="en-US" dirty="0"/>
              <a:t>The Kollective SD ECDN has over 600 parameters that can be configured to control the behavior of the smart grid. For 80% of the time, the smart grid runs on its own intelligence. But 20% of the time, controlling the behavior of the smart grid is critical to the success of large deployments. </a:t>
            </a:r>
            <a:endParaRPr lang="en-US" baseline="0" dirty="0"/>
          </a:p>
          <a:p>
            <a:endParaRPr lang="en-US" baseline="0" dirty="0"/>
          </a:p>
          <a:p>
            <a:pPr defTabSz="931774">
              <a:defRPr/>
            </a:pPr>
            <a:r>
              <a:rPr lang="en-US" b="1" baseline="0" dirty="0"/>
              <a:t>Powerful Analytics</a:t>
            </a:r>
            <a:r>
              <a:rPr lang="en-US" b="0" baseline="0" dirty="0"/>
              <a:t>: </a:t>
            </a:r>
            <a:r>
              <a:rPr lang="en-US" dirty="0"/>
              <a:t>Kollective's view is that both end user </a:t>
            </a:r>
            <a:r>
              <a:rPr lang="en-US" u="sng" dirty="0"/>
              <a:t>and</a:t>
            </a:r>
            <a:r>
              <a:rPr lang="en-US" dirty="0"/>
              <a:t> network analytics are essential for a full 360-degree view of the event.</a:t>
            </a:r>
            <a:r>
              <a:rPr lang="en-US" baseline="0" dirty="0"/>
              <a:t> </a:t>
            </a:r>
            <a:r>
              <a:rPr lang="en-US" i="0" dirty="0"/>
              <a:t>Compared to Hive, we have all the same Delivery metrics (and more) plus viewership data (client or client-less).  </a:t>
            </a:r>
          </a:p>
          <a:p>
            <a:endParaRPr lang="en-US" baseline="0" dirty="0"/>
          </a:p>
          <a:p>
            <a:pPr lvl="0"/>
            <a:r>
              <a:rPr lang="en-US" b="1" baseline="0" dirty="0"/>
              <a:t>NRT</a:t>
            </a:r>
            <a:r>
              <a:rPr lang="en-US" baseline="0" dirty="0"/>
              <a:t>: </a:t>
            </a:r>
            <a:r>
              <a:rPr lang="en-US" dirty="0"/>
              <a:t>Kollective Network Readiness Test (NRT) is a </a:t>
            </a:r>
            <a:r>
              <a:rPr lang="en-US" u="sng" dirty="0"/>
              <a:t>collaborative</a:t>
            </a:r>
            <a:r>
              <a:rPr lang="en-US" dirty="0"/>
              <a:t> service in which Kollective </a:t>
            </a:r>
            <a:r>
              <a:rPr lang="en-US" u="sng" dirty="0"/>
              <a:t>consults with the customers’</a:t>
            </a:r>
            <a:r>
              <a:rPr lang="en-US" dirty="0"/>
              <a:t> enterprise IT teams to test their networks readiness for a live video broadcast. Kollective runs a test showing the benefits of peering efficiencies on the customer network and provides recommendations for configuring SD ECDN agents for network optimization. Our NRT has been used to guide the deployment of over 2 million agents. </a:t>
            </a:r>
            <a:endParaRPr lang="en-US" baseline="0" dirty="0"/>
          </a:p>
          <a:p>
            <a:endParaRPr lang="en-US" baseline="0" dirty="0"/>
          </a:p>
          <a:p>
            <a:r>
              <a:rPr lang="en-US" b="1" baseline="0" dirty="0"/>
              <a:t>Battle Tested</a:t>
            </a:r>
            <a:r>
              <a:rPr lang="en-US" baseline="0" dirty="0"/>
              <a:t>: </a:t>
            </a:r>
            <a:r>
              <a:rPr lang="en-US" sz="1200" b="0" i="0" u="none" strike="noStrike" kern="1200" baseline="0" dirty="0">
                <a:solidFill>
                  <a:schemeClr val="tx1"/>
                </a:solidFill>
                <a:latin typeface="Arial Regular" charset="0"/>
                <a:ea typeface="+mn-ea"/>
                <a:cs typeface="+mn-cs"/>
              </a:rPr>
              <a:t>Our biggest strength is our experience dealing with complex network architectures and dealing with IT departments of major corporations. It took us years to perfect our system through rigorous lab testing and more importantly, actual testing on massive enterprise networks. We know the pitfalls and have taken steps to prevent them. Our Seats Deployed, Customer List, and Renewal Rate are the Proof Points.</a:t>
            </a:r>
            <a:endParaRPr lang="en-US" dirty="0"/>
          </a:p>
        </p:txBody>
      </p:sp>
      <p:sp>
        <p:nvSpPr>
          <p:cNvPr id="4" name="Slide Number Placeholder 3"/>
          <p:cNvSpPr>
            <a:spLocks noGrp="1"/>
          </p:cNvSpPr>
          <p:nvPr>
            <p:ph type="sldNum" sz="quarter" idx="10"/>
          </p:nvPr>
        </p:nvSpPr>
        <p:spPr/>
        <p:txBody>
          <a:bodyPr/>
          <a:lstStyle/>
          <a:p>
            <a:fld id="{C7E0FAA2-9AA7-45E9-B953-EFEAB190D376}" type="slidenum">
              <a:rPr lang="en-US" smtClean="0"/>
              <a:pPr/>
              <a:t>26</a:t>
            </a:fld>
            <a:endParaRPr lang="en-US" dirty="0"/>
          </a:p>
        </p:txBody>
      </p:sp>
    </p:spTree>
    <p:extLst>
      <p:ext uri="{BB962C8B-B14F-4D97-AF65-F5344CB8AC3E}">
        <p14:creationId xmlns:p14="http://schemas.microsoft.com/office/powerpoint/2010/main" val="977770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KOLLECTIVE</a:t>
            </a:r>
          </a:p>
        </p:txBody>
      </p:sp>
      <p:sp>
        <p:nvSpPr>
          <p:cNvPr id="4" name="Slide Number Placeholder 3"/>
          <p:cNvSpPr>
            <a:spLocks noGrp="1"/>
          </p:cNvSpPr>
          <p:nvPr>
            <p:ph type="sldNum" sz="quarter" idx="10"/>
          </p:nvPr>
        </p:nvSpPr>
        <p:spPr/>
        <p:txBody>
          <a:bodyPr/>
          <a:lstStyle/>
          <a:p>
            <a:fld id="{C7E0FAA2-9AA7-45E9-B953-EFEAB190D376}" type="slidenum">
              <a:rPr lang="en-US" smtClean="0"/>
              <a:pPr/>
              <a:t>27</a:t>
            </a:fld>
            <a:endParaRPr lang="en-US" dirty="0"/>
          </a:p>
        </p:txBody>
      </p:sp>
    </p:spTree>
    <p:extLst>
      <p:ext uri="{BB962C8B-B14F-4D97-AF65-F5344CB8AC3E}">
        <p14:creationId xmlns:p14="http://schemas.microsoft.com/office/powerpoint/2010/main" val="720505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E0FAA2-9AA7-45E9-B953-EFEAB190D376}" type="slidenum">
              <a:rPr lang="en-US" smtClean="0"/>
              <a:pPr/>
              <a:t>3</a:t>
            </a:fld>
            <a:endParaRPr lang="en-US" dirty="0"/>
          </a:p>
        </p:txBody>
      </p:sp>
    </p:spTree>
    <p:extLst>
      <p:ext uri="{BB962C8B-B14F-4D97-AF65-F5344CB8AC3E}">
        <p14:creationId xmlns:p14="http://schemas.microsoft.com/office/powerpoint/2010/main" val="332720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changes are being</a:t>
            </a:r>
            <a:r>
              <a:rPr lang="en-US" baseline="0" dirty="0"/>
              <a:t> implemented for older versions of Windows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7E0FAA2-9AA7-45E9-B953-EFEAB190D376}" type="slidenum">
              <a:rPr lang="en-US" smtClean="0"/>
              <a:pPr/>
              <a:t>4</a:t>
            </a:fld>
            <a:endParaRPr lang="en-US" dirty="0"/>
          </a:p>
        </p:txBody>
      </p:sp>
    </p:spTree>
    <p:extLst>
      <p:ext uri="{BB962C8B-B14F-4D97-AF65-F5344CB8AC3E}">
        <p14:creationId xmlns:p14="http://schemas.microsoft.com/office/powerpoint/2010/main" val="514680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E0FAA2-9AA7-45E9-B953-EFEAB190D376}" type="slidenum">
              <a:rPr lang="en-US" smtClean="0"/>
              <a:pPr/>
              <a:t>6</a:t>
            </a:fld>
            <a:endParaRPr lang="en-US" dirty="0"/>
          </a:p>
        </p:txBody>
      </p:sp>
    </p:spTree>
    <p:extLst>
      <p:ext uri="{BB962C8B-B14F-4D97-AF65-F5344CB8AC3E}">
        <p14:creationId xmlns:p14="http://schemas.microsoft.com/office/powerpoint/2010/main" val="296805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E0FAA2-9AA7-45E9-B953-EFEAB190D376}" type="slidenum">
              <a:rPr lang="en-US" smtClean="0"/>
              <a:pPr/>
              <a:t>7</a:t>
            </a:fld>
            <a:endParaRPr lang="en-US" dirty="0"/>
          </a:p>
        </p:txBody>
      </p:sp>
    </p:spTree>
    <p:extLst>
      <p:ext uri="{BB962C8B-B14F-4D97-AF65-F5344CB8AC3E}">
        <p14:creationId xmlns:p14="http://schemas.microsoft.com/office/powerpoint/2010/main" val="1017488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miles to go, before Windows 10 displaces Windows 7 in market share.</a:t>
            </a:r>
          </a:p>
          <a:p>
            <a:r>
              <a:rPr lang="en-US" baseline="0" dirty="0"/>
              <a:t>Estimates place devices running Microsoft operating systems around 2 billion end points.</a:t>
            </a:r>
          </a:p>
          <a:p>
            <a:r>
              <a:rPr lang="en-US" baseline="0" dirty="0"/>
              <a:t>Current number of Windows 10 end points is around 500 million mark. </a:t>
            </a:r>
          </a:p>
          <a:p>
            <a:r>
              <a:rPr lang="en-US" baseline="0" dirty="0"/>
              <a:t>So, nearly 1.5 billion devices will need migration prior to January 2020 the end of Windows 7 extended support.</a:t>
            </a:r>
            <a:endParaRPr lang="en-US" dirty="0"/>
          </a:p>
          <a:p>
            <a:endParaRPr lang="en-US" dirty="0"/>
          </a:p>
          <a:p>
            <a:r>
              <a:rPr lang="en-US" dirty="0"/>
              <a:t>Microsoft SCCM 1703</a:t>
            </a:r>
            <a:r>
              <a:rPr lang="en-US" baseline="0" dirty="0"/>
              <a:t> telemetry reports – </a:t>
            </a:r>
          </a:p>
          <a:p>
            <a:r>
              <a:rPr lang="en-US" sz="1200" b="0" i="0" kern="1200" dirty="0">
                <a:solidFill>
                  <a:schemeClr val="tx1"/>
                </a:solidFill>
                <a:effectLst/>
                <a:latin typeface="Arial Regular" charset="0"/>
                <a:ea typeface="+mn-ea"/>
                <a:cs typeface="+mn-cs"/>
              </a:rPr>
              <a:t>38,000 customers reporting with 83 Million endpoints between them, only 15 Million currently on Windows 10.</a:t>
            </a:r>
            <a:endParaRPr lang="en-US" dirty="0"/>
          </a:p>
        </p:txBody>
      </p:sp>
      <p:sp>
        <p:nvSpPr>
          <p:cNvPr id="4" name="Slide Number Placeholder 3"/>
          <p:cNvSpPr>
            <a:spLocks noGrp="1"/>
          </p:cNvSpPr>
          <p:nvPr>
            <p:ph type="sldNum" sz="quarter" idx="10"/>
          </p:nvPr>
        </p:nvSpPr>
        <p:spPr/>
        <p:txBody>
          <a:bodyPr/>
          <a:lstStyle/>
          <a:p>
            <a:fld id="{C7E0FAA2-9AA7-45E9-B953-EFEAB190D376}" type="slidenum">
              <a:rPr lang="en-US" smtClean="0"/>
              <a:pPr/>
              <a:t>8</a:t>
            </a:fld>
            <a:endParaRPr lang="en-US" dirty="0"/>
          </a:p>
        </p:txBody>
      </p:sp>
    </p:spTree>
    <p:extLst>
      <p:ext uri="{BB962C8B-B14F-4D97-AF65-F5344CB8AC3E}">
        <p14:creationId xmlns:p14="http://schemas.microsoft.com/office/powerpoint/2010/main" val="1475354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 There</a:t>
            </a:r>
            <a:r>
              <a:rPr lang="en-US" baseline="0" dirty="0" smtClean="0"/>
              <a:t> </a:t>
            </a:r>
            <a:r>
              <a:rPr lang="en-US" baseline="0" dirty="0"/>
              <a:t>are miles to go, before Windows 10 displaces Windows 7 in market share.</a:t>
            </a:r>
          </a:p>
          <a:p>
            <a:r>
              <a:rPr lang="en-US" baseline="0" dirty="0"/>
              <a:t>Estimates place devices running Microsoft operating systems around 2 billion end points.</a:t>
            </a:r>
          </a:p>
          <a:p>
            <a:r>
              <a:rPr lang="en-US" baseline="0" dirty="0"/>
              <a:t>Current number of Windows 10 end points is around 500 million mark. </a:t>
            </a:r>
          </a:p>
          <a:p>
            <a:r>
              <a:rPr lang="en-US" baseline="0" dirty="0"/>
              <a:t>So, nearly 1.5 billion devices will need migration prior to January 2020 the end of Windows 7 extended support.</a:t>
            </a:r>
            <a:endParaRPr lang="en-US" dirty="0"/>
          </a:p>
          <a:p>
            <a:endParaRPr lang="en-US" dirty="0"/>
          </a:p>
          <a:p>
            <a:r>
              <a:rPr lang="en-US" dirty="0"/>
              <a:t>Microsoft SCCM 1703</a:t>
            </a:r>
            <a:r>
              <a:rPr lang="en-US" baseline="0" dirty="0"/>
              <a:t> telemetry reports – </a:t>
            </a:r>
          </a:p>
          <a:p>
            <a:r>
              <a:rPr lang="en-US" sz="1200" b="0" i="0" kern="1200" dirty="0">
                <a:solidFill>
                  <a:schemeClr val="tx1"/>
                </a:solidFill>
                <a:effectLst/>
                <a:latin typeface="Arial Regular" charset="0"/>
                <a:ea typeface="+mn-ea"/>
                <a:cs typeface="+mn-cs"/>
              </a:rPr>
              <a:t>38,000 customers reporting with 83 Million endpoints between them, only 15 Million currently on Windows 10.</a:t>
            </a:r>
            <a:endParaRPr lang="en-US" dirty="0"/>
          </a:p>
        </p:txBody>
      </p:sp>
      <p:sp>
        <p:nvSpPr>
          <p:cNvPr id="4" name="Slide Number Placeholder 3"/>
          <p:cNvSpPr>
            <a:spLocks noGrp="1"/>
          </p:cNvSpPr>
          <p:nvPr>
            <p:ph type="sldNum" sz="quarter" idx="10"/>
          </p:nvPr>
        </p:nvSpPr>
        <p:spPr/>
        <p:txBody>
          <a:bodyPr/>
          <a:lstStyle/>
          <a:p>
            <a:fld id="{C7E0FAA2-9AA7-45E9-B953-EFEAB190D376}" type="slidenum">
              <a:rPr lang="en-US" smtClean="0"/>
              <a:pPr/>
              <a:t>9</a:t>
            </a:fld>
            <a:endParaRPr lang="en-US" dirty="0"/>
          </a:p>
        </p:txBody>
      </p:sp>
    </p:spTree>
    <p:extLst>
      <p:ext uri="{BB962C8B-B14F-4D97-AF65-F5344CB8AC3E}">
        <p14:creationId xmlns:p14="http://schemas.microsoft.com/office/powerpoint/2010/main" val="1686076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Windows migrations are one of the least favorite projects for IT, they usually cause significant disruption to a business in terms of cost, time and user experience. </a:t>
            </a:r>
          </a:p>
          <a:p>
            <a:endParaRPr lang="en-US" dirty="0"/>
          </a:p>
        </p:txBody>
      </p:sp>
      <p:sp>
        <p:nvSpPr>
          <p:cNvPr id="4" name="Slide Number Placeholder 3"/>
          <p:cNvSpPr>
            <a:spLocks noGrp="1"/>
          </p:cNvSpPr>
          <p:nvPr>
            <p:ph type="sldNum" sz="quarter" idx="10"/>
          </p:nvPr>
        </p:nvSpPr>
        <p:spPr/>
        <p:txBody>
          <a:bodyPr/>
          <a:lstStyle/>
          <a:p>
            <a:fld id="{C7E0FAA2-9AA7-45E9-B953-EFEAB190D376}" type="slidenum">
              <a:rPr lang="en-US" smtClean="0"/>
              <a:pPr/>
              <a:t>10</a:t>
            </a:fld>
            <a:endParaRPr lang="en-US" dirty="0"/>
          </a:p>
        </p:txBody>
      </p:sp>
    </p:spTree>
    <p:extLst>
      <p:ext uri="{BB962C8B-B14F-4D97-AF65-F5344CB8AC3E}">
        <p14:creationId xmlns:p14="http://schemas.microsoft.com/office/powerpoint/2010/main" val="796341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Section">
    <p:spTree>
      <p:nvGrpSpPr>
        <p:cNvPr id="1" name=""/>
        <p:cNvGrpSpPr/>
        <p:nvPr/>
      </p:nvGrpSpPr>
      <p:grpSpPr>
        <a:xfrm>
          <a:off x="0" y="0"/>
          <a:ext cx="0" cy="0"/>
          <a:chOff x="0" y="0"/>
          <a:chExt cx="0" cy="0"/>
        </a:xfrm>
      </p:grpSpPr>
      <p:grpSp>
        <p:nvGrpSpPr>
          <p:cNvPr id="6" name="Group 5"/>
          <p:cNvGrpSpPr/>
          <p:nvPr/>
        </p:nvGrpSpPr>
        <p:grpSpPr>
          <a:xfrm>
            <a:off x="0" y="5210174"/>
            <a:ext cx="12192000" cy="1647826"/>
            <a:chOff x="0" y="4076699"/>
            <a:chExt cx="12192000" cy="1647826"/>
          </a:xfrm>
        </p:grpSpPr>
        <p:sp>
          <p:nvSpPr>
            <p:cNvPr id="7" name="Rectangle 6"/>
            <p:cNvSpPr/>
            <p:nvPr/>
          </p:nvSpPr>
          <p:spPr>
            <a:xfrm>
              <a:off x="3295650" y="4076700"/>
              <a:ext cx="8896350" cy="1647825"/>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sp>
          <p:nvSpPr>
            <p:cNvPr id="8" name="Rectangle 7"/>
            <p:cNvSpPr/>
            <p:nvPr/>
          </p:nvSpPr>
          <p:spPr>
            <a:xfrm>
              <a:off x="0" y="4076699"/>
              <a:ext cx="3295650" cy="16478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gr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8259" y="5396193"/>
            <a:ext cx="2915190" cy="1275788"/>
          </a:xfrm>
          <a:prstGeom prst="rect">
            <a:avLst/>
          </a:prstGeom>
        </p:spPr>
      </p:pic>
      <p:sp>
        <p:nvSpPr>
          <p:cNvPr id="11" name="Title 1"/>
          <p:cNvSpPr>
            <a:spLocks noGrp="1"/>
          </p:cNvSpPr>
          <p:nvPr>
            <p:ph type="ctrTitle" hasCustomPrompt="1"/>
          </p:nvPr>
        </p:nvSpPr>
        <p:spPr>
          <a:xfrm>
            <a:off x="3609474" y="5754978"/>
            <a:ext cx="8325852" cy="558216"/>
          </a:xfrm>
        </p:spPr>
        <p:txBody>
          <a:bodyPr anchor="b"/>
          <a:lstStyle>
            <a:lvl1pPr algn="l">
              <a:defRPr sz="2800">
                <a:solidFill>
                  <a:schemeClr val="bg1"/>
                </a:solidFill>
              </a:defRPr>
            </a:lvl1pPr>
          </a:lstStyle>
          <a:p>
            <a:r>
              <a:rPr lang="en-US" dirty="0"/>
              <a:t>Click To Edit Master Title Style</a:t>
            </a:r>
          </a:p>
        </p:txBody>
      </p:sp>
      <p:sp>
        <p:nvSpPr>
          <p:cNvPr id="3" name="Picture Placeholder 2"/>
          <p:cNvSpPr>
            <a:spLocks noGrp="1"/>
          </p:cNvSpPr>
          <p:nvPr>
            <p:ph type="pic" sz="quarter" idx="10"/>
          </p:nvPr>
        </p:nvSpPr>
        <p:spPr>
          <a:xfrm>
            <a:off x="0" y="0"/>
            <a:ext cx="12192001" cy="5210175"/>
          </a:xfrm>
        </p:spPr>
        <p:txBody>
          <a:bodyPr/>
          <a:lstStyle/>
          <a:p>
            <a:r>
              <a:rPr lang="en-US" dirty="0"/>
              <a:t>Drag picture to placeholder or click icon to add</a:t>
            </a: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8259" y="5396193"/>
            <a:ext cx="2915190" cy="1275788"/>
          </a:xfrm>
          <a:prstGeom prst="rect">
            <a:avLst/>
          </a:prstGeom>
        </p:spPr>
      </p:pic>
      <p:sp>
        <p:nvSpPr>
          <p:cNvPr id="1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B3408BC6-F5DA-43F7-955A-B2D6658FAE3E}" type="slidenum">
              <a:rPr lang="en-US" smtClean="0"/>
              <a:pPr/>
              <a:t>‹#›</a:t>
            </a:fld>
            <a:endParaRPr lang="en-US" dirty="0"/>
          </a:p>
        </p:txBody>
      </p:sp>
      <p:sp>
        <p:nvSpPr>
          <p:cNvPr id="2" name="Rectangle 1"/>
          <p:cNvSpPr/>
          <p:nvPr userDrawn="1"/>
        </p:nvSpPr>
        <p:spPr>
          <a:xfrm>
            <a:off x="1251284" y="6237171"/>
            <a:ext cx="1443790" cy="356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4332901"/>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er Use Case no quote">
    <p:spTree>
      <p:nvGrpSpPr>
        <p:cNvPr id="1" name=""/>
        <p:cNvGrpSpPr/>
        <p:nvPr/>
      </p:nvGrpSpPr>
      <p:grpSpPr>
        <a:xfrm>
          <a:off x="0" y="0"/>
          <a:ext cx="0" cy="0"/>
          <a:chOff x="0" y="0"/>
          <a:chExt cx="0" cy="0"/>
        </a:xfrm>
      </p:grpSpPr>
      <p:cxnSp>
        <p:nvCxnSpPr>
          <p:cNvPr id="3" name="Straight Connector 2"/>
          <p:cNvCxnSpPr/>
          <p:nvPr userDrawn="1"/>
        </p:nvCxnSpPr>
        <p:spPr>
          <a:xfrm>
            <a:off x="3740727" y="3819368"/>
            <a:ext cx="487134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flipH="1" flipV="1">
            <a:off x="3733539" y="1923331"/>
            <a:ext cx="17465" cy="42542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4931" y="127417"/>
            <a:ext cx="583212" cy="876546"/>
          </a:xfrm>
          <a:prstGeom prst="rect">
            <a:avLst/>
          </a:prstGeom>
        </p:spPr>
      </p:pic>
      <p:sp>
        <p:nvSpPr>
          <p:cNvPr id="7" name="Title 17"/>
          <p:cNvSpPr>
            <a:spLocks noGrp="1"/>
          </p:cNvSpPr>
          <p:nvPr>
            <p:ph type="title" hasCustomPrompt="1"/>
          </p:nvPr>
        </p:nvSpPr>
        <p:spPr>
          <a:xfrm>
            <a:off x="838200" y="284443"/>
            <a:ext cx="10515600" cy="581359"/>
          </a:xfrm>
        </p:spPr>
        <p:txBody>
          <a:bodyPr/>
          <a:lstStyle/>
          <a:p>
            <a:r>
              <a:rPr lang="en-US" dirty="0"/>
              <a:t>CLICK TO EDIT MASTER TITLE STYLE</a:t>
            </a:r>
          </a:p>
        </p:txBody>
      </p:sp>
      <p:sp>
        <p:nvSpPr>
          <p:cNvPr id="8" name="Picture Placeholder 10"/>
          <p:cNvSpPr>
            <a:spLocks noGrp="1"/>
          </p:cNvSpPr>
          <p:nvPr>
            <p:ph type="pic" sz="quarter" idx="10"/>
          </p:nvPr>
        </p:nvSpPr>
        <p:spPr>
          <a:xfrm>
            <a:off x="384156" y="1923331"/>
            <a:ext cx="3168650" cy="1736725"/>
          </a:xfrm>
        </p:spPr>
        <p:txBody>
          <a:bodyPr/>
          <a:lstStyle/>
          <a:p>
            <a:r>
              <a:rPr lang="en-US" dirty="0"/>
              <a:t>Drag picture to placeholder or click icon to add</a:t>
            </a:r>
          </a:p>
        </p:txBody>
      </p:sp>
      <p:sp>
        <p:nvSpPr>
          <p:cNvPr id="10" name="Text Placeholder 25"/>
          <p:cNvSpPr>
            <a:spLocks noGrp="1"/>
          </p:cNvSpPr>
          <p:nvPr>
            <p:ph type="body" sz="quarter" idx="19" hasCustomPrompt="1"/>
          </p:nvPr>
        </p:nvSpPr>
        <p:spPr>
          <a:xfrm>
            <a:off x="384156" y="4065124"/>
            <a:ext cx="3168651" cy="2112499"/>
          </a:xfrm>
        </p:spPr>
        <p:txBody>
          <a:bodyPr>
            <a:normAutofit/>
          </a:bodyPr>
          <a:lstStyle>
            <a:lvl1pPr algn="l">
              <a:defRPr sz="1800">
                <a:solidFill>
                  <a:schemeClr val="bg2">
                    <a:lumMod val="50000"/>
                  </a:schemeClr>
                </a:solidFill>
              </a:defRPr>
            </a:lvl1pPr>
            <a:lvl2pPr algn="l">
              <a:defRPr sz="1800">
                <a:solidFill>
                  <a:schemeClr val="accent1"/>
                </a:solidFill>
              </a:defRPr>
            </a:lvl2pPr>
            <a:lvl3pPr algn="l">
              <a:defRPr sz="1800">
                <a:solidFill>
                  <a:schemeClr val="accent1"/>
                </a:solidFill>
              </a:defRPr>
            </a:lvl3pPr>
            <a:lvl4pPr algn="l">
              <a:defRPr sz="1800">
                <a:solidFill>
                  <a:schemeClr val="accent1"/>
                </a:solidFill>
              </a:defRPr>
            </a:lvl4pPr>
            <a:lvl5pPr algn="l">
              <a:defRPr sz="1800">
                <a:solidFill>
                  <a:schemeClr val="accent1"/>
                </a:solidFill>
              </a:defRPr>
            </a:lvl5pPr>
          </a:lstStyle>
          <a:p>
            <a:pPr lvl="0"/>
            <a:r>
              <a:rPr lang="en-US" dirty="0"/>
              <a:t>Customer Name, Title and Company</a:t>
            </a:r>
          </a:p>
        </p:txBody>
      </p:sp>
      <p:sp>
        <p:nvSpPr>
          <p:cNvPr id="11" name="Text Placeholder 11"/>
          <p:cNvSpPr>
            <a:spLocks noGrp="1"/>
          </p:cNvSpPr>
          <p:nvPr>
            <p:ph type="body" sz="quarter" idx="20" hasCustomPrompt="1"/>
          </p:nvPr>
        </p:nvSpPr>
        <p:spPr>
          <a:xfrm>
            <a:off x="3865563" y="1924050"/>
            <a:ext cx="4618037" cy="946472"/>
          </a:xfrm>
        </p:spPr>
        <p:txBody>
          <a:bodyPr>
            <a:normAutofit/>
          </a:bodyPr>
          <a:lstStyle>
            <a:lvl1pPr algn="ctr">
              <a:defRPr sz="7000" b="1">
                <a:solidFill>
                  <a:schemeClr val="accent1"/>
                </a:solidFill>
              </a:defRPr>
            </a:lvl1pPr>
          </a:lstStyle>
          <a:p>
            <a:pPr lvl="0"/>
            <a:r>
              <a:rPr lang="en-US" dirty="0"/>
              <a:t>number</a:t>
            </a:r>
          </a:p>
        </p:txBody>
      </p:sp>
      <p:sp>
        <p:nvSpPr>
          <p:cNvPr id="12" name="Text Placeholder 15"/>
          <p:cNvSpPr>
            <a:spLocks noGrp="1"/>
          </p:cNvSpPr>
          <p:nvPr>
            <p:ph type="body" sz="quarter" idx="11" hasCustomPrompt="1"/>
          </p:nvPr>
        </p:nvSpPr>
        <p:spPr>
          <a:xfrm>
            <a:off x="3865563" y="2963863"/>
            <a:ext cx="4618037" cy="647438"/>
          </a:xfrm>
        </p:spPr>
        <p:txBody>
          <a:bodyPr>
            <a:normAutofit/>
          </a:bodyPr>
          <a:lstStyle>
            <a:lvl1pPr algn="ctr">
              <a:defRPr sz="2800"/>
            </a:lvl1pPr>
          </a:lstStyle>
          <a:p>
            <a:pPr lvl="0"/>
            <a:r>
              <a:rPr lang="en-US" dirty="0"/>
              <a:t>Tag</a:t>
            </a:r>
          </a:p>
        </p:txBody>
      </p:sp>
      <p:sp>
        <p:nvSpPr>
          <p:cNvPr id="13" name="Text Placeholder 11"/>
          <p:cNvSpPr>
            <a:spLocks noGrp="1"/>
          </p:cNvSpPr>
          <p:nvPr>
            <p:ph type="body" sz="quarter" idx="21" hasCustomPrompt="1"/>
          </p:nvPr>
        </p:nvSpPr>
        <p:spPr>
          <a:xfrm>
            <a:off x="3865563" y="4317360"/>
            <a:ext cx="4618037" cy="946472"/>
          </a:xfrm>
        </p:spPr>
        <p:txBody>
          <a:bodyPr>
            <a:normAutofit/>
          </a:bodyPr>
          <a:lstStyle>
            <a:lvl1pPr algn="ctr">
              <a:defRPr sz="7000" b="1">
                <a:solidFill>
                  <a:schemeClr val="accent1"/>
                </a:solidFill>
              </a:defRPr>
            </a:lvl1pPr>
          </a:lstStyle>
          <a:p>
            <a:pPr lvl="0"/>
            <a:r>
              <a:rPr lang="en-US" dirty="0"/>
              <a:t>number</a:t>
            </a:r>
          </a:p>
        </p:txBody>
      </p:sp>
      <p:sp>
        <p:nvSpPr>
          <p:cNvPr id="14" name="Text Placeholder 15"/>
          <p:cNvSpPr>
            <a:spLocks noGrp="1"/>
          </p:cNvSpPr>
          <p:nvPr>
            <p:ph type="body" sz="quarter" idx="22" hasCustomPrompt="1"/>
          </p:nvPr>
        </p:nvSpPr>
        <p:spPr>
          <a:xfrm>
            <a:off x="3865563" y="5357173"/>
            <a:ext cx="4618037" cy="647438"/>
          </a:xfrm>
        </p:spPr>
        <p:txBody>
          <a:bodyPr>
            <a:normAutofit/>
          </a:bodyPr>
          <a:lstStyle>
            <a:lvl1pPr algn="ctr">
              <a:defRPr sz="2800"/>
            </a:lvl1pPr>
          </a:lstStyle>
          <a:p>
            <a:pPr lvl="0"/>
            <a:r>
              <a:rPr lang="en-US" dirty="0"/>
              <a:t>Tag</a:t>
            </a:r>
          </a:p>
        </p:txBody>
      </p:sp>
      <p:sp>
        <p:nvSpPr>
          <p:cNvPr id="15" name="Text Placeholder 15"/>
          <p:cNvSpPr>
            <a:spLocks noGrp="1"/>
          </p:cNvSpPr>
          <p:nvPr>
            <p:ph type="body" sz="quarter" idx="12" hasCustomPrompt="1"/>
          </p:nvPr>
        </p:nvSpPr>
        <p:spPr>
          <a:xfrm>
            <a:off x="8811040" y="2062228"/>
            <a:ext cx="2791416" cy="509288"/>
          </a:xfrm>
        </p:spPr>
        <p:txBody>
          <a:bodyPr>
            <a:normAutofit/>
          </a:bodyPr>
          <a:lstStyle>
            <a:lvl1pPr algn="ctr">
              <a:defRPr sz="4000" b="1">
                <a:solidFill>
                  <a:schemeClr val="accent1"/>
                </a:solidFill>
              </a:defRPr>
            </a:lvl1pPr>
          </a:lstStyle>
          <a:p>
            <a:pPr lvl="0"/>
            <a:r>
              <a:rPr lang="en-US" dirty="0"/>
              <a:t>00</a:t>
            </a:r>
          </a:p>
        </p:txBody>
      </p:sp>
      <p:sp>
        <p:nvSpPr>
          <p:cNvPr id="16" name="Text Placeholder 15"/>
          <p:cNvSpPr>
            <a:spLocks noGrp="1"/>
          </p:cNvSpPr>
          <p:nvPr>
            <p:ph type="body" sz="quarter" idx="13" hasCustomPrompt="1"/>
          </p:nvPr>
        </p:nvSpPr>
        <p:spPr>
          <a:xfrm>
            <a:off x="8811040" y="2617816"/>
            <a:ext cx="2791416" cy="368456"/>
          </a:xfrm>
        </p:spPr>
        <p:txBody>
          <a:bodyPr>
            <a:noAutofit/>
          </a:bodyPr>
          <a:lstStyle>
            <a:lvl1pPr algn="ctr">
              <a:defRPr sz="2400" b="0">
                <a:solidFill>
                  <a:schemeClr val="tx1"/>
                </a:solidFill>
              </a:defRPr>
            </a:lvl1pPr>
          </a:lstStyle>
          <a:p>
            <a:pPr lvl="0"/>
            <a:r>
              <a:rPr lang="en-US" dirty="0"/>
              <a:t>Tag</a:t>
            </a:r>
          </a:p>
        </p:txBody>
      </p:sp>
      <p:sp>
        <p:nvSpPr>
          <p:cNvPr id="17" name="Text Placeholder 15"/>
          <p:cNvSpPr>
            <a:spLocks noGrp="1"/>
          </p:cNvSpPr>
          <p:nvPr>
            <p:ph type="body" sz="quarter" idx="14" hasCustomPrompt="1"/>
          </p:nvPr>
        </p:nvSpPr>
        <p:spPr>
          <a:xfrm>
            <a:off x="8811040" y="3495554"/>
            <a:ext cx="2791416" cy="509288"/>
          </a:xfrm>
        </p:spPr>
        <p:txBody>
          <a:bodyPr>
            <a:normAutofit/>
          </a:bodyPr>
          <a:lstStyle>
            <a:lvl1pPr algn="ctr">
              <a:defRPr sz="4000" b="1">
                <a:solidFill>
                  <a:schemeClr val="accent1"/>
                </a:solidFill>
              </a:defRPr>
            </a:lvl1pPr>
          </a:lstStyle>
          <a:p>
            <a:pPr lvl="0"/>
            <a:r>
              <a:rPr lang="en-US" dirty="0"/>
              <a:t>00</a:t>
            </a:r>
          </a:p>
        </p:txBody>
      </p:sp>
      <p:sp>
        <p:nvSpPr>
          <p:cNvPr id="18" name="Text Placeholder 15"/>
          <p:cNvSpPr>
            <a:spLocks noGrp="1"/>
          </p:cNvSpPr>
          <p:nvPr>
            <p:ph type="body" sz="quarter" idx="15" hasCustomPrompt="1"/>
          </p:nvPr>
        </p:nvSpPr>
        <p:spPr>
          <a:xfrm>
            <a:off x="8811040" y="4051142"/>
            <a:ext cx="2791416" cy="368456"/>
          </a:xfrm>
        </p:spPr>
        <p:txBody>
          <a:bodyPr>
            <a:noAutofit/>
          </a:bodyPr>
          <a:lstStyle>
            <a:lvl1pPr algn="ctr">
              <a:defRPr sz="2400" b="0">
                <a:solidFill>
                  <a:schemeClr val="tx1"/>
                </a:solidFill>
              </a:defRPr>
            </a:lvl1pPr>
          </a:lstStyle>
          <a:p>
            <a:pPr lvl="0"/>
            <a:r>
              <a:rPr lang="en-US" dirty="0"/>
              <a:t>Tag</a:t>
            </a:r>
          </a:p>
        </p:txBody>
      </p:sp>
      <p:sp>
        <p:nvSpPr>
          <p:cNvPr id="19" name="Text Placeholder 15"/>
          <p:cNvSpPr>
            <a:spLocks noGrp="1"/>
          </p:cNvSpPr>
          <p:nvPr>
            <p:ph type="body" sz="quarter" idx="16" hasCustomPrompt="1"/>
          </p:nvPr>
        </p:nvSpPr>
        <p:spPr>
          <a:xfrm>
            <a:off x="8811040" y="4930815"/>
            <a:ext cx="2791416" cy="509288"/>
          </a:xfrm>
        </p:spPr>
        <p:txBody>
          <a:bodyPr>
            <a:normAutofit/>
          </a:bodyPr>
          <a:lstStyle>
            <a:lvl1pPr algn="ctr">
              <a:defRPr sz="4000" b="1">
                <a:solidFill>
                  <a:schemeClr val="accent1"/>
                </a:solidFill>
              </a:defRPr>
            </a:lvl1pPr>
          </a:lstStyle>
          <a:p>
            <a:pPr lvl="0"/>
            <a:r>
              <a:rPr lang="en-US" dirty="0"/>
              <a:t>00</a:t>
            </a:r>
          </a:p>
        </p:txBody>
      </p:sp>
      <p:sp>
        <p:nvSpPr>
          <p:cNvPr id="20" name="Text Placeholder 15"/>
          <p:cNvSpPr>
            <a:spLocks noGrp="1"/>
          </p:cNvSpPr>
          <p:nvPr>
            <p:ph type="body" sz="quarter" idx="17" hasCustomPrompt="1"/>
          </p:nvPr>
        </p:nvSpPr>
        <p:spPr>
          <a:xfrm>
            <a:off x="8811040" y="5486403"/>
            <a:ext cx="2791416" cy="368456"/>
          </a:xfrm>
        </p:spPr>
        <p:txBody>
          <a:bodyPr>
            <a:noAutofit/>
          </a:bodyPr>
          <a:lstStyle>
            <a:lvl1pPr algn="ctr">
              <a:defRPr sz="2400" b="0">
                <a:solidFill>
                  <a:schemeClr val="tx1"/>
                </a:solidFill>
              </a:defRPr>
            </a:lvl1pPr>
          </a:lstStyle>
          <a:p>
            <a:pPr lvl="0"/>
            <a:r>
              <a:rPr lang="en-US" dirty="0"/>
              <a:t>Tag</a:t>
            </a:r>
          </a:p>
        </p:txBody>
      </p:sp>
      <p:cxnSp>
        <p:nvCxnSpPr>
          <p:cNvPr id="21" name="Straight Connector 20"/>
          <p:cNvCxnSpPr/>
          <p:nvPr userDrawn="1"/>
        </p:nvCxnSpPr>
        <p:spPr>
          <a:xfrm flipH="1" flipV="1">
            <a:off x="8594611" y="1923331"/>
            <a:ext cx="17465" cy="42542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3740727" y="3819368"/>
            <a:ext cx="487134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H="1" flipV="1">
            <a:off x="3733539" y="1923331"/>
            <a:ext cx="17465" cy="42542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H="1" flipV="1">
            <a:off x="8594611" y="1923331"/>
            <a:ext cx="17465" cy="42542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0" y="1518262"/>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Text Placeholder 19"/>
          <p:cNvSpPr>
            <a:spLocks noGrp="1"/>
          </p:cNvSpPr>
          <p:nvPr>
            <p:ph type="body" sz="quarter" idx="23" hasCustomPrompt="1"/>
          </p:nvPr>
        </p:nvSpPr>
        <p:spPr>
          <a:xfrm>
            <a:off x="838200" y="865188"/>
            <a:ext cx="10515600" cy="488950"/>
          </a:xfrm>
        </p:spPr>
        <p:txBody>
          <a:bodyPr>
            <a:noAutofit/>
          </a:bodyPr>
          <a:lstStyle>
            <a:lvl1pPr>
              <a:defRPr sz="2400">
                <a:solidFill>
                  <a:schemeClr val="accent1"/>
                </a:solidFill>
              </a:defRPr>
            </a:lvl1pPr>
          </a:lstStyle>
          <a:p>
            <a:pPr lvl="0"/>
            <a:r>
              <a:rPr lang="en-US" dirty="0"/>
              <a:t>Subtext</a:t>
            </a:r>
          </a:p>
        </p:txBody>
      </p:sp>
      <p:sp>
        <p:nvSpPr>
          <p:cNvPr id="2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B3408BC6-F5DA-43F7-955A-B2D6658FAE3E}" type="slidenum">
              <a:rPr lang="en-US" smtClean="0"/>
              <a:pPr/>
              <a:t>‹#›</a:t>
            </a:fld>
            <a:endParaRPr lang="en-US" dirty="0"/>
          </a:p>
        </p:txBody>
      </p:sp>
    </p:spTree>
    <p:extLst>
      <p:ext uri="{BB962C8B-B14F-4D97-AF65-F5344CB8AC3E}">
        <p14:creationId xmlns:p14="http://schemas.microsoft.com/office/powerpoint/2010/main" val="1045643069"/>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losing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38400" y="1371600"/>
            <a:ext cx="7360756" cy="4191000"/>
          </a:xfrm>
          <a:prstGeom prst="rect">
            <a:avLst/>
          </a:prstGeom>
        </p:spPr>
      </p:pic>
    </p:spTree>
    <p:extLst>
      <p:ext uri="{BB962C8B-B14F-4D97-AF65-F5344CB8AC3E}">
        <p14:creationId xmlns:p14="http://schemas.microsoft.com/office/powerpoint/2010/main" val="2001979837"/>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9" name="Title 1"/>
          <p:cNvSpPr>
            <a:spLocks noGrp="1"/>
          </p:cNvSpPr>
          <p:nvPr>
            <p:ph type="title"/>
          </p:nvPr>
        </p:nvSpPr>
        <p:spPr>
          <a:xfrm>
            <a:off x="915294" y="47948"/>
            <a:ext cx="10721900" cy="1332363"/>
          </a:xfrm>
        </p:spPr>
        <p:txBody>
          <a:bodyPr>
            <a:normAutofit/>
          </a:bodyPr>
          <a:lstStyle>
            <a:lvl1pPr algn="l">
              <a:defRPr sz="3200" i="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29" y="359687"/>
            <a:ext cx="884864" cy="884864"/>
          </a:xfrm>
          <a:prstGeom prst="rect">
            <a:avLst/>
          </a:prstGeom>
        </p:spPr>
      </p:pic>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B3408BC6-F5DA-43F7-955A-B2D6658FAE3E}" type="slidenum">
              <a:rPr lang="en-US" smtClean="0"/>
              <a:pPr/>
              <a:t>‹#›</a:t>
            </a:fld>
            <a:endParaRPr lang="en-US" dirty="0"/>
          </a:p>
        </p:txBody>
      </p:sp>
    </p:spTree>
    <p:extLst>
      <p:ext uri="{BB962C8B-B14F-4D97-AF65-F5344CB8AC3E}">
        <p14:creationId xmlns:p14="http://schemas.microsoft.com/office/powerpoint/2010/main" val="586642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OC page">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7062" y="94689"/>
            <a:ext cx="535709" cy="931280"/>
          </a:xfrm>
          <a:prstGeom prst="rect">
            <a:avLst/>
          </a:prstGeom>
        </p:spPr>
      </p:pic>
      <p:sp>
        <p:nvSpPr>
          <p:cNvPr id="12" name="Title 11"/>
          <p:cNvSpPr>
            <a:spLocks noGrp="1"/>
          </p:cNvSpPr>
          <p:nvPr>
            <p:ph type="title" hasCustomPrompt="1"/>
          </p:nvPr>
        </p:nvSpPr>
        <p:spPr>
          <a:xfrm>
            <a:off x="838200" y="284443"/>
            <a:ext cx="10515600" cy="581359"/>
          </a:xfrm>
        </p:spPr>
        <p:txBody>
          <a:bodyPr/>
          <a:lstStyle>
            <a:lvl1pPr>
              <a:defRPr>
                <a:solidFill>
                  <a:schemeClr val="bg1"/>
                </a:solidFill>
              </a:defRPr>
            </a:lvl1pPr>
          </a:lstStyle>
          <a:p>
            <a:r>
              <a:rPr lang="en-US" dirty="0"/>
              <a:t>AGENDA</a:t>
            </a:r>
          </a:p>
        </p:txBody>
      </p:sp>
      <p:sp>
        <p:nvSpPr>
          <p:cNvPr id="14" name="Text Placeholder 13"/>
          <p:cNvSpPr>
            <a:spLocks noGrp="1"/>
          </p:cNvSpPr>
          <p:nvPr>
            <p:ph type="body" sz="quarter" idx="10"/>
          </p:nvPr>
        </p:nvSpPr>
        <p:spPr>
          <a:xfrm>
            <a:off x="838200" y="1438835"/>
            <a:ext cx="10515600" cy="4531753"/>
          </a:xfrm>
        </p:spPr>
        <p:txBody>
          <a:bodyPr anchor="t">
            <a:normAutofit/>
          </a:bodyPr>
          <a:lstStyle>
            <a:lvl1pPr>
              <a:lnSpc>
                <a:spcPct val="150000"/>
              </a:lnSpc>
              <a:spcBef>
                <a:spcPts val="500"/>
              </a:spcBef>
              <a:defRPr sz="300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endParaRPr lang="en-US" dirty="0"/>
          </a:p>
        </p:txBody>
      </p:sp>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57062" y="94689"/>
            <a:ext cx="535709" cy="931280"/>
          </a:xfrm>
          <a:prstGeom prst="rect">
            <a:avLst/>
          </a:prstGeom>
        </p:spPr>
      </p:pic>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B3408BC6-F5DA-43F7-955A-B2D6658FAE3E}" type="slidenum">
              <a:rPr lang="en-US" smtClean="0"/>
              <a:pPr/>
              <a:t>‹#›</a:t>
            </a:fld>
            <a:endParaRPr lang="en-US" dirty="0"/>
          </a:p>
        </p:txBody>
      </p:sp>
    </p:spTree>
    <p:extLst>
      <p:ext uri="{BB962C8B-B14F-4D97-AF65-F5344CB8AC3E}">
        <p14:creationId xmlns:p14="http://schemas.microsoft.com/office/powerpoint/2010/main" val="2056657377"/>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lvl4pPr>
              <a:defRPr sz="2000"/>
            </a:lvl4pPr>
            <a:lvl5pPr marL="2114550" indent="-285750">
              <a:buClr>
                <a:schemeClr val="accent1"/>
              </a:buClr>
              <a:buFont typeface="Arial"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7"/>
          <p:cNvSpPr>
            <a:spLocks noGrp="1"/>
          </p:cNvSpPr>
          <p:nvPr>
            <p:ph type="title" hasCustomPrompt="1"/>
          </p:nvPr>
        </p:nvSpPr>
        <p:spPr>
          <a:xfrm>
            <a:off x="838200" y="284443"/>
            <a:ext cx="10515600" cy="581359"/>
          </a:xfrm>
        </p:spPr>
        <p:txBody>
          <a:bodyPr/>
          <a:lstStyle/>
          <a:p>
            <a:r>
              <a:rPr lang="en-US" dirty="0"/>
              <a:t>CLICK TO EDIT MASTER TITLE STYLE</a:t>
            </a:r>
          </a:p>
        </p:txBody>
      </p:sp>
      <p:sp>
        <p:nvSpPr>
          <p:cNvPr id="10" name="Text Placeholder 19"/>
          <p:cNvSpPr>
            <a:spLocks noGrp="1"/>
          </p:cNvSpPr>
          <p:nvPr>
            <p:ph type="body" sz="quarter" idx="10" hasCustomPrompt="1"/>
          </p:nvPr>
        </p:nvSpPr>
        <p:spPr>
          <a:xfrm>
            <a:off x="838200" y="865188"/>
            <a:ext cx="10515600" cy="488950"/>
          </a:xfrm>
        </p:spPr>
        <p:txBody>
          <a:bodyPr>
            <a:noAutofit/>
          </a:bodyPr>
          <a:lstStyle>
            <a:lvl1pPr>
              <a:defRPr sz="2400">
                <a:solidFill>
                  <a:schemeClr val="accent1"/>
                </a:solidFill>
              </a:defRPr>
            </a:lvl1pPr>
          </a:lstStyle>
          <a:p>
            <a:pPr lvl="0"/>
            <a:r>
              <a:rPr lang="en-US" dirty="0"/>
              <a:t>Subtext</a:t>
            </a:r>
          </a:p>
        </p:txBody>
      </p:sp>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4931" y="127417"/>
            <a:ext cx="583212" cy="876546"/>
          </a:xfrm>
          <a:prstGeom prst="rect">
            <a:avLst/>
          </a:prstGeom>
        </p:spPr>
      </p:pic>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B3408BC6-F5DA-43F7-955A-B2D6658FAE3E}" type="slidenum">
              <a:rPr lang="en-US" smtClean="0"/>
              <a:pPr/>
              <a:t>‹#›</a:t>
            </a:fld>
            <a:endParaRPr lang="en-US" dirty="0"/>
          </a:p>
        </p:txBody>
      </p:sp>
    </p:spTree>
    <p:extLst>
      <p:ext uri="{BB962C8B-B14F-4D97-AF65-F5344CB8AC3E}">
        <p14:creationId xmlns:p14="http://schemas.microsoft.com/office/powerpoint/2010/main" val="343753127"/>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7"/>
          <p:cNvSpPr>
            <a:spLocks noGrp="1"/>
          </p:cNvSpPr>
          <p:nvPr>
            <p:ph type="title" hasCustomPrompt="1"/>
          </p:nvPr>
        </p:nvSpPr>
        <p:spPr>
          <a:xfrm>
            <a:off x="838200" y="284443"/>
            <a:ext cx="10515600" cy="581359"/>
          </a:xfrm>
        </p:spPr>
        <p:txBody>
          <a:bodyPr/>
          <a:lstStyle/>
          <a:p>
            <a:r>
              <a:rPr lang="en-US" dirty="0"/>
              <a:t>CLICK TO EDIT MASTER TITLE STYLE</a:t>
            </a:r>
          </a:p>
        </p:txBody>
      </p:sp>
      <p:sp>
        <p:nvSpPr>
          <p:cNvPr id="4" name="Text Placeholder 19"/>
          <p:cNvSpPr>
            <a:spLocks noGrp="1"/>
          </p:cNvSpPr>
          <p:nvPr>
            <p:ph type="body" sz="quarter" idx="10" hasCustomPrompt="1"/>
          </p:nvPr>
        </p:nvSpPr>
        <p:spPr>
          <a:xfrm>
            <a:off x="838200" y="865802"/>
            <a:ext cx="10515600" cy="488950"/>
          </a:xfrm>
        </p:spPr>
        <p:txBody>
          <a:bodyPr>
            <a:noAutofit/>
          </a:bodyPr>
          <a:lstStyle>
            <a:lvl1pPr>
              <a:defRPr sz="2400">
                <a:solidFill>
                  <a:schemeClr val="accent1"/>
                </a:solidFill>
              </a:defRPr>
            </a:lvl1pPr>
          </a:lstStyle>
          <a:p>
            <a:pPr lvl="0"/>
            <a:r>
              <a:rPr lang="en-US" dirty="0"/>
              <a:t>Subtext</a:t>
            </a:r>
          </a:p>
        </p:txBody>
      </p:sp>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4931" y="127417"/>
            <a:ext cx="583212" cy="876546"/>
          </a:xfrm>
          <a:prstGeom prst="rect">
            <a:avLst/>
          </a:prstGeom>
        </p:spPr>
      </p:pic>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B3408BC6-F5DA-43F7-955A-B2D6658FAE3E}" type="slidenum">
              <a:rPr lang="en-US" smtClean="0"/>
              <a:pPr/>
              <a:t>‹#›</a:t>
            </a:fld>
            <a:endParaRPr lang="en-US" dirty="0"/>
          </a:p>
        </p:txBody>
      </p:sp>
    </p:spTree>
    <p:extLst>
      <p:ext uri="{BB962C8B-B14F-4D97-AF65-F5344CB8AC3E}">
        <p14:creationId xmlns:p14="http://schemas.microsoft.com/office/powerpoint/2010/main" val="72779505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versed">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0470" y="83113"/>
            <a:ext cx="532435" cy="954375"/>
          </a:xfrm>
          <a:prstGeom prst="rect">
            <a:avLst/>
          </a:prstGeom>
        </p:spPr>
      </p:pic>
      <p:sp>
        <p:nvSpPr>
          <p:cNvPr id="8" name="Title 11"/>
          <p:cNvSpPr>
            <a:spLocks noGrp="1"/>
          </p:cNvSpPr>
          <p:nvPr>
            <p:ph type="title" hasCustomPrompt="1"/>
          </p:nvPr>
        </p:nvSpPr>
        <p:spPr>
          <a:xfrm>
            <a:off x="838200" y="284443"/>
            <a:ext cx="10515600" cy="581359"/>
          </a:xfrm>
        </p:spPr>
        <p:txBody>
          <a:bodyPr/>
          <a:lstStyle>
            <a:lvl1pPr>
              <a:defRPr>
                <a:solidFill>
                  <a:schemeClr val="bg1"/>
                </a:solidFill>
              </a:defRPr>
            </a:lvl1pPr>
          </a:lstStyle>
          <a:p>
            <a:r>
              <a:rPr lang="en-US" dirty="0"/>
              <a:t>CLICK TO EDIT MASTER TITLE STYLE</a:t>
            </a:r>
          </a:p>
        </p:txBody>
      </p:sp>
      <p:sp>
        <p:nvSpPr>
          <p:cNvPr id="3" name="Picture Placeholder 2"/>
          <p:cNvSpPr>
            <a:spLocks noGrp="1"/>
          </p:cNvSpPr>
          <p:nvPr>
            <p:ph type="pic" sz="quarter" idx="10"/>
          </p:nvPr>
        </p:nvSpPr>
        <p:spPr>
          <a:xfrm>
            <a:off x="0" y="1134319"/>
            <a:ext cx="12192000" cy="5723681"/>
          </a:xfrm>
        </p:spPr>
        <p:txBody>
          <a:bodyPr/>
          <a:lstStyle/>
          <a:p>
            <a:r>
              <a:rPr lang="en-US" dirty="0"/>
              <a:t>Drag picture to placeholder or click icon to add</a:t>
            </a:r>
          </a:p>
        </p:txBody>
      </p:sp>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50470" y="83113"/>
            <a:ext cx="532435" cy="954375"/>
          </a:xfrm>
          <a:prstGeom prst="rect">
            <a:avLst/>
          </a:prstGeom>
        </p:spPr>
      </p:pic>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B3408BC6-F5DA-43F7-955A-B2D6658FAE3E}" type="slidenum">
              <a:rPr lang="en-US" smtClean="0"/>
              <a:pPr/>
              <a:t>‹#›</a:t>
            </a:fld>
            <a:endParaRPr lang="en-US" dirty="0"/>
          </a:p>
        </p:txBody>
      </p:sp>
    </p:spTree>
    <p:extLst>
      <p:ext uri="{BB962C8B-B14F-4D97-AF65-F5344CB8AC3E}">
        <p14:creationId xmlns:p14="http://schemas.microsoft.com/office/powerpoint/2010/main" val="102323767"/>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roduct left">
    <p:spTree>
      <p:nvGrpSpPr>
        <p:cNvPr id="1" name=""/>
        <p:cNvGrpSpPr/>
        <p:nvPr/>
      </p:nvGrpSpPr>
      <p:grpSpPr>
        <a:xfrm>
          <a:off x="0" y="0"/>
          <a:ext cx="0" cy="0"/>
          <a:chOff x="0" y="0"/>
          <a:chExt cx="0" cy="0"/>
        </a:xfrm>
      </p:grpSpPr>
      <p:cxnSp>
        <p:nvCxnSpPr>
          <p:cNvPr id="7" name="Straight Connector 6"/>
          <p:cNvCxnSpPr/>
          <p:nvPr/>
        </p:nvCxnSpPr>
        <p:spPr>
          <a:xfrm>
            <a:off x="8336270" y="1763486"/>
            <a:ext cx="0" cy="457793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36270" y="3215295"/>
            <a:ext cx="360299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hasCustomPrompt="1"/>
          </p:nvPr>
        </p:nvSpPr>
        <p:spPr>
          <a:xfrm>
            <a:off x="838200" y="284443"/>
            <a:ext cx="10515600" cy="581359"/>
          </a:xfrm>
        </p:spPr>
        <p:txBody>
          <a:bodyPr/>
          <a:lstStyle/>
          <a:p>
            <a:r>
              <a:rPr lang="en-US" dirty="0"/>
              <a:t>CLICK TO EDIT MASTER TITLE STYLE</a:t>
            </a:r>
          </a:p>
        </p:txBody>
      </p:sp>
      <p:sp>
        <p:nvSpPr>
          <p:cNvPr id="20" name="Text Placeholder 19"/>
          <p:cNvSpPr>
            <a:spLocks noGrp="1"/>
          </p:cNvSpPr>
          <p:nvPr>
            <p:ph type="body" sz="quarter" idx="10" hasCustomPrompt="1"/>
          </p:nvPr>
        </p:nvSpPr>
        <p:spPr>
          <a:xfrm>
            <a:off x="838200" y="865188"/>
            <a:ext cx="10515600" cy="488950"/>
          </a:xfrm>
        </p:spPr>
        <p:txBody>
          <a:bodyPr>
            <a:noAutofit/>
          </a:bodyPr>
          <a:lstStyle>
            <a:lvl1pPr>
              <a:defRPr sz="2400">
                <a:solidFill>
                  <a:schemeClr val="accent1"/>
                </a:solidFill>
              </a:defRPr>
            </a:lvl1pPr>
          </a:lstStyle>
          <a:p>
            <a:pPr lvl="0"/>
            <a:r>
              <a:rPr lang="en-US" dirty="0"/>
              <a:t>Subtext</a:t>
            </a:r>
          </a:p>
        </p:txBody>
      </p:sp>
      <p:sp>
        <p:nvSpPr>
          <p:cNvPr id="24" name="Text Placeholder 23"/>
          <p:cNvSpPr>
            <a:spLocks noGrp="1"/>
          </p:cNvSpPr>
          <p:nvPr>
            <p:ph type="body" sz="quarter" idx="11" hasCustomPrompt="1"/>
          </p:nvPr>
        </p:nvSpPr>
        <p:spPr>
          <a:xfrm>
            <a:off x="5465412" y="1763486"/>
            <a:ext cx="2576863" cy="4440464"/>
          </a:xfrm>
        </p:spPr>
        <p:txBody>
          <a:bodyPr anchor="t">
            <a:normAutofit/>
          </a:bodyPr>
          <a:lstStyle>
            <a:lvl1pPr>
              <a:lnSpc>
                <a:spcPct val="100000"/>
              </a:lnSpc>
              <a:spcAft>
                <a:spcPts val="1000"/>
              </a:spcAft>
              <a:defRPr sz="2000"/>
            </a:lvl1pPr>
            <a:lvl2pPr>
              <a:defRPr sz="2000"/>
            </a:lvl2pPr>
            <a:lvl3pPr>
              <a:defRPr sz="2000"/>
            </a:lvl3pPr>
            <a:lvl4pPr>
              <a:defRPr sz="2000"/>
            </a:lvl4pPr>
            <a:lvl5pPr>
              <a:defRPr sz="2000"/>
            </a:lvl5pPr>
          </a:lstStyle>
          <a:p>
            <a:pPr lvl="0"/>
            <a:r>
              <a:rPr lang="en-US" dirty="0"/>
              <a:t>CLICK TO EDIT</a:t>
            </a:r>
          </a:p>
        </p:txBody>
      </p:sp>
      <p:sp>
        <p:nvSpPr>
          <p:cNvPr id="26" name="Text Placeholder 25"/>
          <p:cNvSpPr>
            <a:spLocks noGrp="1"/>
          </p:cNvSpPr>
          <p:nvPr>
            <p:ph type="body" sz="quarter" idx="12"/>
          </p:nvPr>
        </p:nvSpPr>
        <p:spPr>
          <a:xfrm>
            <a:off x="8634413" y="3541713"/>
            <a:ext cx="3040062" cy="2662237"/>
          </a:xfr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a:t>Click to edit Master text styles</a:t>
            </a:r>
          </a:p>
        </p:txBody>
      </p:sp>
      <p:sp>
        <p:nvSpPr>
          <p:cNvPr id="28" name="Picture Placeholder 27"/>
          <p:cNvSpPr>
            <a:spLocks noGrp="1"/>
          </p:cNvSpPr>
          <p:nvPr>
            <p:ph type="pic" sz="quarter" idx="13" hasCustomPrompt="1"/>
          </p:nvPr>
        </p:nvSpPr>
        <p:spPr>
          <a:xfrm>
            <a:off x="8630266" y="1763486"/>
            <a:ext cx="3044209" cy="1350104"/>
          </a:xfrm>
        </p:spPr>
        <p:txBody>
          <a:bodyPr/>
          <a:lstStyle/>
          <a:p>
            <a:r>
              <a:rPr lang="en-US" dirty="0"/>
              <a:t> </a:t>
            </a:r>
          </a:p>
        </p:txBody>
      </p:sp>
      <p:sp>
        <p:nvSpPr>
          <p:cNvPr id="30" name="Picture Placeholder 29"/>
          <p:cNvSpPr>
            <a:spLocks noGrp="1"/>
          </p:cNvSpPr>
          <p:nvPr>
            <p:ph type="pic" sz="quarter" idx="14"/>
          </p:nvPr>
        </p:nvSpPr>
        <p:spPr>
          <a:xfrm>
            <a:off x="0" y="1763486"/>
            <a:ext cx="5197475" cy="5094514"/>
          </a:xfrm>
        </p:spPr>
        <p:txBody>
          <a:bodyPr/>
          <a:lstStyle/>
          <a:p>
            <a:r>
              <a:rPr lang="en-US" dirty="0"/>
              <a:t>Drag picture to placeholder or click icon to add</a:t>
            </a:r>
          </a:p>
        </p:txBody>
      </p:sp>
      <p:cxnSp>
        <p:nvCxnSpPr>
          <p:cNvPr id="10" name="Straight Connector 9"/>
          <p:cNvCxnSpPr/>
          <p:nvPr userDrawn="1"/>
        </p:nvCxnSpPr>
        <p:spPr>
          <a:xfrm>
            <a:off x="8336270" y="1763486"/>
            <a:ext cx="0" cy="457793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336270" y="3215295"/>
            <a:ext cx="360299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4931" y="127417"/>
            <a:ext cx="583212" cy="876546"/>
          </a:xfrm>
          <a:prstGeom prst="rect">
            <a:avLst/>
          </a:prstGeom>
        </p:spPr>
      </p:pic>
      <p:cxnSp>
        <p:nvCxnSpPr>
          <p:cNvPr id="13" name="Straight Connector 12"/>
          <p:cNvCxnSpPr/>
          <p:nvPr userDrawn="1"/>
        </p:nvCxnSpPr>
        <p:spPr>
          <a:xfrm>
            <a:off x="0" y="1518262"/>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B3408BC6-F5DA-43F7-955A-B2D6658FAE3E}" type="slidenum">
              <a:rPr lang="en-US" smtClean="0"/>
              <a:pPr/>
              <a:t>‹#›</a:t>
            </a:fld>
            <a:endParaRPr lang="en-US" dirty="0"/>
          </a:p>
        </p:txBody>
      </p:sp>
    </p:spTree>
    <p:extLst>
      <p:ext uri="{BB962C8B-B14F-4D97-AF65-F5344CB8AC3E}">
        <p14:creationId xmlns:p14="http://schemas.microsoft.com/office/powerpoint/2010/main" val="2132186948"/>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roduct right">
    <p:spTree>
      <p:nvGrpSpPr>
        <p:cNvPr id="1" name=""/>
        <p:cNvGrpSpPr/>
        <p:nvPr/>
      </p:nvGrpSpPr>
      <p:grpSpPr>
        <a:xfrm>
          <a:off x="0" y="0"/>
          <a:ext cx="0" cy="0"/>
          <a:chOff x="0" y="0"/>
          <a:chExt cx="0" cy="0"/>
        </a:xfrm>
      </p:grpSpPr>
      <p:cxnSp>
        <p:nvCxnSpPr>
          <p:cNvPr id="7" name="Straight Connector 6"/>
          <p:cNvCxnSpPr/>
          <p:nvPr/>
        </p:nvCxnSpPr>
        <p:spPr>
          <a:xfrm>
            <a:off x="3877961" y="1763486"/>
            <a:ext cx="0" cy="457793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4966" y="3215295"/>
            <a:ext cx="360299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hasCustomPrompt="1"/>
          </p:nvPr>
        </p:nvSpPr>
        <p:spPr>
          <a:xfrm>
            <a:off x="838200" y="284443"/>
            <a:ext cx="10515600" cy="581359"/>
          </a:xfrm>
        </p:spPr>
        <p:txBody>
          <a:bodyPr/>
          <a:lstStyle/>
          <a:p>
            <a:r>
              <a:rPr lang="en-US" dirty="0"/>
              <a:t>CLICK TO EDIT MASTER TITLE STYLE</a:t>
            </a:r>
          </a:p>
        </p:txBody>
      </p:sp>
      <p:sp>
        <p:nvSpPr>
          <p:cNvPr id="20" name="Text Placeholder 19"/>
          <p:cNvSpPr>
            <a:spLocks noGrp="1"/>
          </p:cNvSpPr>
          <p:nvPr>
            <p:ph type="body" sz="quarter" idx="10" hasCustomPrompt="1"/>
          </p:nvPr>
        </p:nvSpPr>
        <p:spPr>
          <a:xfrm>
            <a:off x="838200" y="865188"/>
            <a:ext cx="10515600" cy="488950"/>
          </a:xfrm>
        </p:spPr>
        <p:txBody>
          <a:bodyPr>
            <a:noAutofit/>
          </a:bodyPr>
          <a:lstStyle>
            <a:lvl1pPr>
              <a:defRPr sz="2400">
                <a:solidFill>
                  <a:schemeClr val="accent1"/>
                </a:solidFill>
              </a:defRPr>
            </a:lvl1pPr>
          </a:lstStyle>
          <a:p>
            <a:pPr lvl="0"/>
            <a:r>
              <a:rPr lang="en-US" dirty="0"/>
              <a:t>Subtext</a:t>
            </a:r>
          </a:p>
        </p:txBody>
      </p:sp>
      <p:sp>
        <p:nvSpPr>
          <p:cNvPr id="24" name="Text Placeholder 23"/>
          <p:cNvSpPr>
            <a:spLocks noGrp="1"/>
          </p:cNvSpPr>
          <p:nvPr>
            <p:ph type="body" sz="quarter" idx="11" hasCustomPrompt="1"/>
          </p:nvPr>
        </p:nvSpPr>
        <p:spPr>
          <a:xfrm>
            <a:off x="4145898" y="1763486"/>
            <a:ext cx="2576863" cy="4440464"/>
          </a:xfrm>
        </p:spPr>
        <p:txBody>
          <a:bodyPr anchor="t">
            <a:normAutofit/>
          </a:bodyPr>
          <a:lstStyle>
            <a:lvl1pPr>
              <a:lnSpc>
                <a:spcPct val="100000"/>
              </a:lnSpc>
              <a:spcAft>
                <a:spcPts val="1000"/>
              </a:spcAft>
              <a:defRPr sz="2000"/>
            </a:lvl1pPr>
            <a:lvl2pPr>
              <a:defRPr sz="2000"/>
            </a:lvl2pPr>
            <a:lvl3pPr>
              <a:defRPr sz="2000"/>
            </a:lvl3pPr>
            <a:lvl4pPr>
              <a:defRPr sz="2000"/>
            </a:lvl4pPr>
            <a:lvl5pPr>
              <a:defRPr sz="2000"/>
            </a:lvl5pPr>
          </a:lstStyle>
          <a:p>
            <a:pPr lvl="0"/>
            <a:r>
              <a:rPr lang="en-US" dirty="0"/>
              <a:t>CLICK TO EDIT</a:t>
            </a:r>
          </a:p>
        </p:txBody>
      </p:sp>
      <p:sp>
        <p:nvSpPr>
          <p:cNvPr id="26" name="Text Placeholder 25"/>
          <p:cNvSpPr>
            <a:spLocks noGrp="1"/>
          </p:cNvSpPr>
          <p:nvPr>
            <p:ph type="body" sz="quarter" idx="12"/>
          </p:nvPr>
        </p:nvSpPr>
        <p:spPr>
          <a:xfrm>
            <a:off x="542904" y="3541713"/>
            <a:ext cx="3040062" cy="2662237"/>
          </a:xfr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a:t>Click to edit Master text styles</a:t>
            </a:r>
          </a:p>
        </p:txBody>
      </p:sp>
      <p:sp>
        <p:nvSpPr>
          <p:cNvPr id="28" name="Picture Placeholder 27"/>
          <p:cNvSpPr>
            <a:spLocks noGrp="1"/>
          </p:cNvSpPr>
          <p:nvPr>
            <p:ph type="pic" sz="quarter" idx="13" hasCustomPrompt="1"/>
          </p:nvPr>
        </p:nvSpPr>
        <p:spPr>
          <a:xfrm>
            <a:off x="538757" y="1763486"/>
            <a:ext cx="3044209" cy="1350104"/>
          </a:xfrm>
        </p:spPr>
        <p:txBody>
          <a:bodyPr/>
          <a:lstStyle/>
          <a:p>
            <a:r>
              <a:rPr lang="en-US" dirty="0"/>
              <a:t> </a:t>
            </a:r>
          </a:p>
        </p:txBody>
      </p:sp>
      <p:sp>
        <p:nvSpPr>
          <p:cNvPr id="30" name="Picture Placeholder 29"/>
          <p:cNvSpPr>
            <a:spLocks noGrp="1"/>
          </p:cNvSpPr>
          <p:nvPr>
            <p:ph type="pic" sz="quarter" idx="14"/>
          </p:nvPr>
        </p:nvSpPr>
        <p:spPr>
          <a:xfrm>
            <a:off x="6994525" y="1763486"/>
            <a:ext cx="5197475" cy="5094514"/>
          </a:xfrm>
        </p:spPr>
        <p:txBody>
          <a:bodyPr/>
          <a:lstStyle/>
          <a:p>
            <a:r>
              <a:rPr lang="en-US" dirty="0"/>
              <a:t>Drag picture to placeholder or click icon to add</a:t>
            </a:r>
          </a:p>
        </p:txBody>
      </p:sp>
      <p:cxnSp>
        <p:nvCxnSpPr>
          <p:cNvPr id="10" name="Straight Connector 9"/>
          <p:cNvCxnSpPr/>
          <p:nvPr userDrawn="1"/>
        </p:nvCxnSpPr>
        <p:spPr>
          <a:xfrm>
            <a:off x="3877961" y="1763486"/>
            <a:ext cx="0" cy="457793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74966" y="3215295"/>
            <a:ext cx="360299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4931" y="127417"/>
            <a:ext cx="583212" cy="876546"/>
          </a:xfrm>
          <a:prstGeom prst="rect">
            <a:avLst/>
          </a:prstGeom>
        </p:spPr>
      </p:pic>
      <p:cxnSp>
        <p:nvCxnSpPr>
          <p:cNvPr id="13" name="Straight Connector 12"/>
          <p:cNvCxnSpPr/>
          <p:nvPr userDrawn="1"/>
        </p:nvCxnSpPr>
        <p:spPr>
          <a:xfrm>
            <a:off x="0" y="1518262"/>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B3408BC6-F5DA-43F7-955A-B2D6658FAE3E}" type="slidenum">
              <a:rPr lang="en-US" smtClean="0"/>
              <a:pPr/>
              <a:t>‹#›</a:t>
            </a:fld>
            <a:endParaRPr lang="en-US" dirty="0"/>
          </a:p>
        </p:txBody>
      </p:sp>
    </p:spTree>
    <p:extLst>
      <p:ext uri="{BB962C8B-B14F-4D97-AF65-F5344CB8AC3E}">
        <p14:creationId xmlns:p14="http://schemas.microsoft.com/office/powerpoint/2010/main" val="606417547"/>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er Use Case">
    <p:spTree>
      <p:nvGrpSpPr>
        <p:cNvPr id="1" name=""/>
        <p:cNvGrpSpPr/>
        <p:nvPr/>
      </p:nvGrpSpPr>
      <p:grpSpPr>
        <a:xfrm>
          <a:off x="0" y="0"/>
          <a:ext cx="0" cy="0"/>
          <a:chOff x="0" y="0"/>
          <a:chExt cx="0" cy="0"/>
        </a:xfrm>
      </p:grpSpPr>
      <p:cxnSp>
        <p:nvCxnSpPr>
          <p:cNvPr id="3" name="Straight Connector 2"/>
          <p:cNvCxnSpPr/>
          <p:nvPr/>
        </p:nvCxnSpPr>
        <p:spPr>
          <a:xfrm>
            <a:off x="384156" y="3819368"/>
            <a:ext cx="82279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741574" y="1923331"/>
            <a:ext cx="2859" cy="18960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4931" y="127417"/>
            <a:ext cx="583212" cy="876546"/>
          </a:xfrm>
          <a:prstGeom prst="rect">
            <a:avLst/>
          </a:prstGeom>
        </p:spPr>
      </p:pic>
      <p:sp>
        <p:nvSpPr>
          <p:cNvPr id="8" name="Title 17"/>
          <p:cNvSpPr>
            <a:spLocks noGrp="1"/>
          </p:cNvSpPr>
          <p:nvPr>
            <p:ph type="title" hasCustomPrompt="1"/>
          </p:nvPr>
        </p:nvSpPr>
        <p:spPr>
          <a:xfrm>
            <a:off x="838200" y="284443"/>
            <a:ext cx="10515600" cy="581359"/>
          </a:xfrm>
        </p:spPr>
        <p:txBody>
          <a:bodyPr/>
          <a:lstStyle/>
          <a:p>
            <a:r>
              <a:rPr lang="en-US" dirty="0"/>
              <a:t>CLICK TO EDIT MASTER TITLE STYLE</a:t>
            </a:r>
          </a:p>
        </p:txBody>
      </p:sp>
      <p:sp>
        <p:nvSpPr>
          <p:cNvPr id="12" name="Text Placeholder 11"/>
          <p:cNvSpPr>
            <a:spLocks noGrp="1"/>
          </p:cNvSpPr>
          <p:nvPr>
            <p:ph type="body" sz="quarter" idx="10" hasCustomPrompt="1"/>
          </p:nvPr>
        </p:nvSpPr>
        <p:spPr>
          <a:xfrm>
            <a:off x="3865563" y="1924050"/>
            <a:ext cx="4618037" cy="946472"/>
          </a:xfrm>
        </p:spPr>
        <p:txBody>
          <a:bodyPr>
            <a:normAutofit/>
          </a:bodyPr>
          <a:lstStyle>
            <a:lvl1pPr algn="ctr">
              <a:defRPr sz="7000" b="1">
                <a:solidFill>
                  <a:schemeClr val="accent1"/>
                </a:solidFill>
              </a:defRPr>
            </a:lvl1pPr>
          </a:lstStyle>
          <a:p>
            <a:pPr lvl="0"/>
            <a:r>
              <a:rPr lang="en-US" dirty="0"/>
              <a:t>number</a:t>
            </a:r>
          </a:p>
        </p:txBody>
      </p:sp>
      <p:sp>
        <p:nvSpPr>
          <p:cNvPr id="16" name="Text Placeholder 15"/>
          <p:cNvSpPr>
            <a:spLocks noGrp="1"/>
          </p:cNvSpPr>
          <p:nvPr>
            <p:ph type="body" sz="quarter" idx="11" hasCustomPrompt="1"/>
          </p:nvPr>
        </p:nvSpPr>
        <p:spPr>
          <a:xfrm>
            <a:off x="3865563" y="2963863"/>
            <a:ext cx="4618037" cy="647438"/>
          </a:xfrm>
        </p:spPr>
        <p:txBody>
          <a:bodyPr>
            <a:normAutofit/>
          </a:bodyPr>
          <a:lstStyle>
            <a:lvl1pPr algn="ctr">
              <a:defRPr sz="2800"/>
            </a:lvl1pPr>
          </a:lstStyle>
          <a:p>
            <a:pPr lvl="0"/>
            <a:r>
              <a:rPr lang="en-US" dirty="0"/>
              <a:t>Tag</a:t>
            </a:r>
          </a:p>
        </p:txBody>
      </p:sp>
      <p:sp>
        <p:nvSpPr>
          <p:cNvPr id="17" name="Text Placeholder 15"/>
          <p:cNvSpPr>
            <a:spLocks noGrp="1"/>
          </p:cNvSpPr>
          <p:nvPr>
            <p:ph type="body" sz="quarter" idx="12" hasCustomPrompt="1"/>
          </p:nvPr>
        </p:nvSpPr>
        <p:spPr>
          <a:xfrm>
            <a:off x="8811040" y="2062228"/>
            <a:ext cx="2791416" cy="509288"/>
          </a:xfrm>
        </p:spPr>
        <p:txBody>
          <a:bodyPr>
            <a:normAutofit/>
          </a:bodyPr>
          <a:lstStyle>
            <a:lvl1pPr algn="ctr">
              <a:defRPr sz="4000" b="1">
                <a:solidFill>
                  <a:schemeClr val="accent1"/>
                </a:solidFill>
              </a:defRPr>
            </a:lvl1pPr>
          </a:lstStyle>
          <a:p>
            <a:pPr lvl="0"/>
            <a:r>
              <a:rPr lang="en-US" dirty="0"/>
              <a:t>00</a:t>
            </a:r>
          </a:p>
        </p:txBody>
      </p:sp>
      <p:sp>
        <p:nvSpPr>
          <p:cNvPr id="20" name="Text Placeholder 15"/>
          <p:cNvSpPr>
            <a:spLocks noGrp="1"/>
          </p:cNvSpPr>
          <p:nvPr>
            <p:ph type="body" sz="quarter" idx="13" hasCustomPrompt="1"/>
          </p:nvPr>
        </p:nvSpPr>
        <p:spPr>
          <a:xfrm>
            <a:off x="8811040" y="2617816"/>
            <a:ext cx="2791416" cy="368456"/>
          </a:xfrm>
        </p:spPr>
        <p:txBody>
          <a:bodyPr>
            <a:noAutofit/>
          </a:bodyPr>
          <a:lstStyle>
            <a:lvl1pPr algn="ctr">
              <a:defRPr sz="2400" b="0">
                <a:solidFill>
                  <a:schemeClr val="tx1"/>
                </a:solidFill>
              </a:defRPr>
            </a:lvl1pPr>
          </a:lstStyle>
          <a:p>
            <a:pPr lvl="0"/>
            <a:r>
              <a:rPr lang="en-US" dirty="0"/>
              <a:t>Tag</a:t>
            </a:r>
          </a:p>
        </p:txBody>
      </p:sp>
      <p:sp>
        <p:nvSpPr>
          <p:cNvPr id="21" name="Text Placeholder 15"/>
          <p:cNvSpPr>
            <a:spLocks noGrp="1"/>
          </p:cNvSpPr>
          <p:nvPr>
            <p:ph type="body" sz="quarter" idx="14" hasCustomPrompt="1"/>
          </p:nvPr>
        </p:nvSpPr>
        <p:spPr>
          <a:xfrm>
            <a:off x="8811040" y="3495554"/>
            <a:ext cx="2791416" cy="509288"/>
          </a:xfrm>
        </p:spPr>
        <p:txBody>
          <a:bodyPr>
            <a:normAutofit/>
          </a:bodyPr>
          <a:lstStyle>
            <a:lvl1pPr algn="ctr">
              <a:defRPr sz="4000" b="1">
                <a:solidFill>
                  <a:schemeClr val="accent1"/>
                </a:solidFill>
              </a:defRPr>
            </a:lvl1pPr>
          </a:lstStyle>
          <a:p>
            <a:pPr lvl="0"/>
            <a:r>
              <a:rPr lang="en-US" dirty="0"/>
              <a:t>00</a:t>
            </a:r>
          </a:p>
        </p:txBody>
      </p:sp>
      <p:sp>
        <p:nvSpPr>
          <p:cNvPr id="22" name="Text Placeholder 15"/>
          <p:cNvSpPr>
            <a:spLocks noGrp="1"/>
          </p:cNvSpPr>
          <p:nvPr>
            <p:ph type="body" sz="quarter" idx="15" hasCustomPrompt="1"/>
          </p:nvPr>
        </p:nvSpPr>
        <p:spPr>
          <a:xfrm>
            <a:off x="8811040" y="4051142"/>
            <a:ext cx="2791416" cy="368456"/>
          </a:xfrm>
        </p:spPr>
        <p:txBody>
          <a:bodyPr>
            <a:noAutofit/>
          </a:bodyPr>
          <a:lstStyle>
            <a:lvl1pPr algn="ctr">
              <a:defRPr sz="2400" b="0">
                <a:solidFill>
                  <a:schemeClr val="tx1"/>
                </a:solidFill>
              </a:defRPr>
            </a:lvl1pPr>
          </a:lstStyle>
          <a:p>
            <a:pPr lvl="0"/>
            <a:r>
              <a:rPr lang="en-US" dirty="0"/>
              <a:t>Tag</a:t>
            </a:r>
          </a:p>
        </p:txBody>
      </p:sp>
      <p:sp>
        <p:nvSpPr>
          <p:cNvPr id="23" name="Text Placeholder 15"/>
          <p:cNvSpPr>
            <a:spLocks noGrp="1"/>
          </p:cNvSpPr>
          <p:nvPr>
            <p:ph type="body" sz="quarter" idx="16" hasCustomPrompt="1"/>
          </p:nvPr>
        </p:nvSpPr>
        <p:spPr>
          <a:xfrm>
            <a:off x="8811040" y="4930815"/>
            <a:ext cx="2791416" cy="509288"/>
          </a:xfrm>
        </p:spPr>
        <p:txBody>
          <a:bodyPr>
            <a:normAutofit/>
          </a:bodyPr>
          <a:lstStyle>
            <a:lvl1pPr algn="ctr">
              <a:defRPr sz="4000" b="1">
                <a:solidFill>
                  <a:schemeClr val="accent1"/>
                </a:solidFill>
              </a:defRPr>
            </a:lvl1pPr>
          </a:lstStyle>
          <a:p>
            <a:pPr lvl="0"/>
            <a:r>
              <a:rPr lang="en-US" dirty="0"/>
              <a:t>00</a:t>
            </a:r>
          </a:p>
        </p:txBody>
      </p:sp>
      <p:sp>
        <p:nvSpPr>
          <p:cNvPr id="24" name="Text Placeholder 15"/>
          <p:cNvSpPr>
            <a:spLocks noGrp="1"/>
          </p:cNvSpPr>
          <p:nvPr>
            <p:ph type="body" sz="quarter" idx="17" hasCustomPrompt="1"/>
          </p:nvPr>
        </p:nvSpPr>
        <p:spPr>
          <a:xfrm>
            <a:off x="8811040" y="5486403"/>
            <a:ext cx="2791416" cy="368456"/>
          </a:xfrm>
        </p:spPr>
        <p:txBody>
          <a:bodyPr>
            <a:noAutofit/>
          </a:bodyPr>
          <a:lstStyle>
            <a:lvl1pPr algn="ctr">
              <a:defRPr sz="2400" b="0">
                <a:solidFill>
                  <a:schemeClr val="tx1"/>
                </a:solidFill>
              </a:defRPr>
            </a:lvl1pPr>
          </a:lstStyle>
          <a:p>
            <a:pPr lvl="0"/>
            <a:r>
              <a:rPr lang="en-US" dirty="0"/>
              <a:t>Tag</a:t>
            </a:r>
          </a:p>
        </p:txBody>
      </p:sp>
      <p:sp>
        <p:nvSpPr>
          <p:cNvPr id="26" name="Text Placeholder 25"/>
          <p:cNvSpPr>
            <a:spLocks noGrp="1"/>
          </p:cNvSpPr>
          <p:nvPr>
            <p:ph type="body" sz="quarter" idx="18" hasCustomPrompt="1"/>
          </p:nvPr>
        </p:nvSpPr>
        <p:spPr>
          <a:xfrm>
            <a:off x="1122743" y="4051142"/>
            <a:ext cx="7187819" cy="1388961"/>
          </a:xfrm>
        </p:spPr>
        <p:txBody>
          <a:bodyPr>
            <a:normAutofit/>
          </a:bodyPr>
          <a:lstStyle>
            <a:lvl1pPr algn="l">
              <a:defRPr sz="1800" b="1">
                <a:solidFill>
                  <a:schemeClr val="accent1"/>
                </a:solidFill>
              </a:defRPr>
            </a:lvl1pPr>
            <a:lvl2pPr algn="l">
              <a:defRPr sz="1800">
                <a:solidFill>
                  <a:schemeClr val="accent1"/>
                </a:solidFill>
              </a:defRPr>
            </a:lvl2pPr>
            <a:lvl3pPr algn="l">
              <a:defRPr sz="1800">
                <a:solidFill>
                  <a:schemeClr val="accent1"/>
                </a:solidFill>
              </a:defRPr>
            </a:lvl3pPr>
            <a:lvl4pPr algn="l">
              <a:defRPr sz="1800">
                <a:solidFill>
                  <a:schemeClr val="accent1"/>
                </a:solidFill>
              </a:defRPr>
            </a:lvl4pPr>
            <a:lvl5pPr algn="l">
              <a:defRPr sz="1800">
                <a:solidFill>
                  <a:schemeClr val="accent1"/>
                </a:solidFill>
              </a:defRPr>
            </a:lvl5pPr>
          </a:lstStyle>
          <a:p>
            <a:pPr lvl="0"/>
            <a:r>
              <a:rPr lang="en-US" dirty="0"/>
              <a:t>Quote</a:t>
            </a:r>
          </a:p>
        </p:txBody>
      </p:sp>
      <p:sp>
        <p:nvSpPr>
          <p:cNvPr id="27" name="Text Placeholder 25"/>
          <p:cNvSpPr>
            <a:spLocks noGrp="1"/>
          </p:cNvSpPr>
          <p:nvPr>
            <p:ph type="body" sz="quarter" idx="19" hasCustomPrompt="1"/>
          </p:nvPr>
        </p:nvSpPr>
        <p:spPr>
          <a:xfrm>
            <a:off x="1122743" y="5486402"/>
            <a:ext cx="7187819" cy="368457"/>
          </a:xfrm>
        </p:spPr>
        <p:txBody>
          <a:bodyPr>
            <a:normAutofit/>
          </a:bodyPr>
          <a:lstStyle>
            <a:lvl1pPr algn="l">
              <a:defRPr sz="1800">
                <a:solidFill>
                  <a:schemeClr val="bg2">
                    <a:lumMod val="50000"/>
                  </a:schemeClr>
                </a:solidFill>
              </a:defRPr>
            </a:lvl1pPr>
            <a:lvl2pPr algn="l">
              <a:defRPr sz="1800">
                <a:solidFill>
                  <a:schemeClr val="accent1"/>
                </a:solidFill>
              </a:defRPr>
            </a:lvl2pPr>
            <a:lvl3pPr algn="l">
              <a:defRPr sz="1800">
                <a:solidFill>
                  <a:schemeClr val="accent1"/>
                </a:solidFill>
              </a:defRPr>
            </a:lvl3pPr>
            <a:lvl4pPr algn="l">
              <a:defRPr sz="1800">
                <a:solidFill>
                  <a:schemeClr val="accent1"/>
                </a:solidFill>
              </a:defRPr>
            </a:lvl4pPr>
            <a:lvl5pPr algn="l">
              <a:defRPr sz="1800">
                <a:solidFill>
                  <a:schemeClr val="accent1"/>
                </a:solidFill>
              </a:defRPr>
            </a:lvl5pPr>
          </a:lstStyle>
          <a:p>
            <a:pPr lvl="0"/>
            <a:r>
              <a:rPr lang="en-US" dirty="0"/>
              <a:t>Customer Name, Title and Company</a:t>
            </a:r>
          </a:p>
        </p:txBody>
      </p:sp>
      <p:sp>
        <p:nvSpPr>
          <p:cNvPr id="28" name="TextBox 27"/>
          <p:cNvSpPr txBox="1"/>
          <p:nvPr/>
        </p:nvSpPr>
        <p:spPr>
          <a:xfrm>
            <a:off x="384156" y="3846014"/>
            <a:ext cx="721031" cy="1323439"/>
          </a:xfrm>
          <a:prstGeom prst="rect">
            <a:avLst/>
          </a:prstGeom>
          <a:noFill/>
        </p:spPr>
        <p:txBody>
          <a:bodyPr wrap="square" rtlCol="0">
            <a:spAutoFit/>
          </a:bodyPr>
          <a:lstStyle/>
          <a:p>
            <a:r>
              <a:rPr lang="en-US" sz="8000" b="1" dirty="0">
                <a:solidFill>
                  <a:schemeClr val="bg1">
                    <a:lumMod val="75000"/>
                  </a:schemeClr>
                </a:solidFill>
                <a:latin typeface="Baskerville" charset="0"/>
                <a:ea typeface="Baskerville" charset="0"/>
                <a:cs typeface="Baskerville" charset="0"/>
              </a:rPr>
              <a:t>“</a:t>
            </a:r>
          </a:p>
        </p:txBody>
      </p:sp>
      <p:sp>
        <p:nvSpPr>
          <p:cNvPr id="30" name="Picture Placeholder 29"/>
          <p:cNvSpPr>
            <a:spLocks noGrp="1"/>
          </p:cNvSpPr>
          <p:nvPr>
            <p:ph type="pic" sz="quarter" idx="20"/>
          </p:nvPr>
        </p:nvSpPr>
        <p:spPr>
          <a:xfrm>
            <a:off x="384175" y="1924050"/>
            <a:ext cx="3216275" cy="1687513"/>
          </a:xfrm>
        </p:spPr>
        <p:txBody>
          <a:bodyPr/>
          <a:lstStyle/>
          <a:p>
            <a:r>
              <a:rPr lang="en-US" dirty="0"/>
              <a:t>Drag picture to placeholder or click icon to add</a:t>
            </a:r>
          </a:p>
        </p:txBody>
      </p:sp>
      <p:cxnSp>
        <p:nvCxnSpPr>
          <p:cNvPr id="31" name="Straight Connector 30"/>
          <p:cNvCxnSpPr/>
          <p:nvPr/>
        </p:nvCxnSpPr>
        <p:spPr>
          <a:xfrm flipH="1" flipV="1">
            <a:off x="8594611" y="1923331"/>
            <a:ext cx="17465" cy="42542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84156" y="3819368"/>
            <a:ext cx="82279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V="1">
            <a:off x="3741574" y="1923331"/>
            <a:ext cx="2859" cy="18960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flipH="1" flipV="1">
            <a:off x="8594611" y="1923331"/>
            <a:ext cx="17465" cy="42542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0" y="1518262"/>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7" name="Text Placeholder 19"/>
          <p:cNvSpPr>
            <a:spLocks noGrp="1"/>
          </p:cNvSpPr>
          <p:nvPr>
            <p:ph type="body" sz="quarter" idx="21" hasCustomPrompt="1"/>
          </p:nvPr>
        </p:nvSpPr>
        <p:spPr>
          <a:xfrm>
            <a:off x="838200" y="865188"/>
            <a:ext cx="10515600" cy="488950"/>
          </a:xfrm>
        </p:spPr>
        <p:txBody>
          <a:bodyPr>
            <a:noAutofit/>
          </a:bodyPr>
          <a:lstStyle>
            <a:lvl1pPr>
              <a:defRPr sz="2400">
                <a:solidFill>
                  <a:schemeClr val="accent1"/>
                </a:solidFill>
              </a:defRPr>
            </a:lvl1pPr>
          </a:lstStyle>
          <a:p>
            <a:pPr lvl="0"/>
            <a:r>
              <a:rPr lang="en-US" dirty="0"/>
              <a:t>Subtext</a:t>
            </a:r>
          </a:p>
        </p:txBody>
      </p:sp>
      <p:sp>
        <p:nvSpPr>
          <p:cNvPr id="2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B3408BC6-F5DA-43F7-955A-B2D6658FAE3E}" type="slidenum">
              <a:rPr lang="en-US" smtClean="0"/>
              <a:pPr/>
              <a:t>‹#›</a:t>
            </a:fld>
            <a:endParaRPr lang="en-US" dirty="0"/>
          </a:p>
        </p:txBody>
      </p:sp>
    </p:spTree>
    <p:extLst>
      <p:ext uri="{BB962C8B-B14F-4D97-AF65-F5344CB8AC3E}">
        <p14:creationId xmlns:p14="http://schemas.microsoft.com/office/powerpoint/2010/main" val="1768634369"/>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er Use Case alternative">
    <p:spTree>
      <p:nvGrpSpPr>
        <p:cNvPr id="1" name=""/>
        <p:cNvGrpSpPr/>
        <p:nvPr/>
      </p:nvGrpSpPr>
      <p:grpSpPr>
        <a:xfrm>
          <a:off x="0" y="0"/>
          <a:ext cx="0" cy="0"/>
          <a:chOff x="0" y="0"/>
          <a:chExt cx="0" cy="0"/>
        </a:xfrm>
      </p:grpSpPr>
      <p:cxnSp>
        <p:nvCxnSpPr>
          <p:cNvPr id="3" name="Straight Connector 2"/>
          <p:cNvCxnSpPr/>
          <p:nvPr/>
        </p:nvCxnSpPr>
        <p:spPr>
          <a:xfrm>
            <a:off x="3740727" y="3819368"/>
            <a:ext cx="487134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flipV="1">
            <a:off x="3733539" y="1923331"/>
            <a:ext cx="17465" cy="42542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33973" y="3617476"/>
            <a:ext cx="1095375" cy="1323439"/>
          </a:xfrm>
          <a:prstGeom prst="rect">
            <a:avLst/>
          </a:prstGeom>
          <a:noFill/>
        </p:spPr>
        <p:txBody>
          <a:bodyPr wrap="square" rtlCol="0">
            <a:spAutoFit/>
          </a:bodyPr>
          <a:lstStyle/>
          <a:p>
            <a:r>
              <a:rPr lang="en-US" sz="8000" b="1" dirty="0">
                <a:solidFill>
                  <a:schemeClr val="bg1">
                    <a:lumMod val="75000"/>
                  </a:schemeClr>
                </a:solidFill>
                <a:latin typeface="Baskerville" charset="0"/>
                <a:ea typeface="Baskerville" charset="0"/>
                <a:cs typeface="Baskerville" charset="0"/>
              </a:rPr>
              <a:t>“</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4931" y="127417"/>
            <a:ext cx="583212" cy="876546"/>
          </a:xfrm>
          <a:prstGeom prst="rect">
            <a:avLst/>
          </a:prstGeom>
        </p:spPr>
      </p:pic>
      <p:sp>
        <p:nvSpPr>
          <p:cNvPr id="8" name="Title 17"/>
          <p:cNvSpPr>
            <a:spLocks noGrp="1"/>
          </p:cNvSpPr>
          <p:nvPr>
            <p:ph type="title" hasCustomPrompt="1"/>
          </p:nvPr>
        </p:nvSpPr>
        <p:spPr>
          <a:xfrm>
            <a:off x="838200" y="284443"/>
            <a:ext cx="10515600" cy="581359"/>
          </a:xfrm>
        </p:spPr>
        <p:txBody>
          <a:bodyPr/>
          <a:lstStyle/>
          <a:p>
            <a:r>
              <a:rPr lang="en-US" dirty="0"/>
              <a:t>CLICK TO EDIT MASTER TITLE STYLE</a:t>
            </a:r>
          </a:p>
        </p:txBody>
      </p:sp>
      <p:sp>
        <p:nvSpPr>
          <p:cNvPr id="11" name="Picture Placeholder 10"/>
          <p:cNvSpPr>
            <a:spLocks noGrp="1"/>
          </p:cNvSpPr>
          <p:nvPr>
            <p:ph type="pic" sz="quarter" idx="10"/>
          </p:nvPr>
        </p:nvSpPr>
        <p:spPr>
          <a:xfrm>
            <a:off x="384156" y="1923331"/>
            <a:ext cx="3168650" cy="1736725"/>
          </a:xfrm>
        </p:spPr>
        <p:txBody>
          <a:bodyPr/>
          <a:lstStyle/>
          <a:p>
            <a:r>
              <a:rPr lang="en-US" dirty="0"/>
              <a:t>Drag picture to placeholder or click icon to add</a:t>
            </a:r>
          </a:p>
        </p:txBody>
      </p:sp>
      <p:sp>
        <p:nvSpPr>
          <p:cNvPr id="12" name="Text Placeholder 25"/>
          <p:cNvSpPr>
            <a:spLocks noGrp="1"/>
          </p:cNvSpPr>
          <p:nvPr>
            <p:ph type="body" sz="quarter" idx="18" hasCustomPrompt="1"/>
          </p:nvPr>
        </p:nvSpPr>
        <p:spPr>
          <a:xfrm>
            <a:off x="838201" y="4051142"/>
            <a:ext cx="2714606" cy="1523898"/>
          </a:xfrm>
        </p:spPr>
        <p:txBody>
          <a:bodyPr>
            <a:normAutofit/>
          </a:bodyPr>
          <a:lstStyle>
            <a:lvl1pPr algn="l">
              <a:defRPr sz="1800" b="1">
                <a:solidFill>
                  <a:schemeClr val="accent1"/>
                </a:solidFill>
              </a:defRPr>
            </a:lvl1pPr>
            <a:lvl2pPr algn="l">
              <a:defRPr sz="1800">
                <a:solidFill>
                  <a:schemeClr val="accent1"/>
                </a:solidFill>
              </a:defRPr>
            </a:lvl2pPr>
            <a:lvl3pPr algn="l">
              <a:defRPr sz="1800">
                <a:solidFill>
                  <a:schemeClr val="accent1"/>
                </a:solidFill>
              </a:defRPr>
            </a:lvl3pPr>
            <a:lvl4pPr algn="l">
              <a:defRPr sz="1800">
                <a:solidFill>
                  <a:schemeClr val="accent1"/>
                </a:solidFill>
              </a:defRPr>
            </a:lvl4pPr>
            <a:lvl5pPr algn="l">
              <a:defRPr sz="1800">
                <a:solidFill>
                  <a:schemeClr val="accent1"/>
                </a:solidFill>
              </a:defRPr>
            </a:lvl5pPr>
          </a:lstStyle>
          <a:p>
            <a:pPr lvl="0"/>
            <a:r>
              <a:rPr lang="en-US" dirty="0"/>
              <a:t>Quote</a:t>
            </a:r>
          </a:p>
        </p:txBody>
      </p:sp>
      <p:sp>
        <p:nvSpPr>
          <p:cNvPr id="13" name="Text Placeholder 25"/>
          <p:cNvSpPr>
            <a:spLocks noGrp="1"/>
          </p:cNvSpPr>
          <p:nvPr>
            <p:ph type="body" sz="quarter" idx="19" hasCustomPrompt="1"/>
          </p:nvPr>
        </p:nvSpPr>
        <p:spPr>
          <a:xfrm>
            <a:off x="838201" y="5575040"/>
            <a:ext cx="2714606" cy="602583"/>
          </a:xfrm>
        </p:spPr>
        <p:txBody>
          <a:bodyPr>
            <a:normAutofit/>
          </a:bodyPr>
          <a:lstStyle>
            <a:lvl1pPr algn="l">
              <a:defRPr sz="1800">
                <a:solidFill>
                  <a:schemeClr val="bg2">
                    <a:lumMod val="50000"/>
                  </a:schemeClr>
                </a:solidFill>
              </a:defRPr>
            </a:lvl1pPr>
            <a:lvl2pPr algn="l">
              <a:defRPr sz="1800">
                <a:solidFill>
                  <a:schemeClr val="accent1"/>
                </a:solidFill>
              </a:defRPr>
            </a:lvl2pPr>
            <a:lvl3pPr algn="l">
              <a:defRPr sz="1800">
                <a:solidFill>
                  <a:schemeClr val="accent1"/>
                </a:solidFill>
              </a:defRPr>
            </a:lvl3pPr>
            <a:lvl4pPr algn="l">
              <a:defRPr sz="1800">
                <a:solidFill>
                  <a:schemeClr val="accent1"/>
                </a:solidFill>
              </a:defRPr>
            </a:lvl4pPr>
            <a:lvl5pPr algn="l">
              <a:defRPr sz="1800">
                <a:solidFill>
                  <a:schemeClr val="accent1"/>
                </a:solidFill>
              </a:defRPr>
            </a:lvl5pPr>
          </a:lstStyle>
          <a:p>
            <a:pPr lvl="0"/>
            <a:r>
              <a:rPr lang="en-US" dirty="0"/>
              <a:t>Customer Name, Title and Company</a:t>
            </a:r>
          </a:p>
        </p:txBody>
      </p:sp>
      <p:sp>
        <p:nvSpPr>
          <p:cNvPr id="14" name="Text Placeholder 11"/>
          <p:cNvSpPr>
            <a:spLocks noGrp="1"/>
          </p:cNvSpPr>
          <p:nvPr>
            <p:ph type="body" sz="quarter" idx="20" hasCustomPrompt="1"/>
          </p:nvPr>
        </p:nvSpPr>
        <p:spPr>
          <a:xfrm>
            <a:off x="3865563" y="1924050"/>
            <a:ext cx="4618037" cy="946472"/>
          </a:xfrm>
        </p:spPr>
        <p:txBody>
          <a:bodyPr>
            <a:normAutofit/>
          </a:bodyPr>
          <a:lstStyle>
            <a:lvl1pPr algn="ctr">
              <a:defRPr sz="7000" b="1">
                <a:solidFill>
                  <a:schemeClr val="accent1"/>
                </a:solidFill>
              </a:defRPr>
            </a:lvl1pPr>
          </a:lstStyle>
          <a:p>
            <a:pPr lvl="0"/>
            <a:r>
              <a:rPr lang="en-US" dirty="0"/>
              <a:t>number</a:t>
            </a:r>
          </a:p>
        </p:txBody>
      </p:sp>
      <p:sp>
        <p:nvSpPr>
          <p:cNvPr id="15" name="Text Placeholder 15"/>
          <p:cNvSpPr>
            <a:spLocks noGrp="1"/>
          </p:cNvSpPr>
          <p:nvPr>
            <p:ph type="body" sz="quarter" idx="11" hasCustomPrompt="1"/>
          </p:nvPr>
        </p:nvSpPr>
        <p:spPr>
          <a:xfrm>
            <a:off x="3865563" y="2963863"/>
            <a:ext cx="4618037" cy="647438"/>
          </a:xfrm>
        </p:spPr>
        <p:txBody>
          <a:bodyPr>
            <a:normAutofit/>
          </a:bodyPr>
          <a:lstStyle>
            <a:lvl1pPr algn="ctr">
              <a:defRPr sz="2800"/>
            </a:lvl1pPr>
          </a:lstStyle>
          <a:p>
            <a:pPr lvl="0"/>
            <a:r>
              <a:rPr lang="en-US" dirty="0"/>
              <a:t>Tag</a:t>
            </a:r>
          </a:p>
        </p:txBody>
      </p:sp>
      <p:sp>
        <p:nvSpPr>
          <p:cNvPr id="16" name="Text Placeholder 11"/>
          <p:cNvSpPr>
            <a:spLocks noGrp="1"/>
          </p:cNvSpPr>
          <p:nvPr>
            <p:ph type="body" sz="quarter" idx="21" hasCustomPrompt="1"/>
          </p:nvPr>
        </p:nvSpPr>
        <p:spPr>
          <a:xfrm>
            <a:off x="3865563" y="4317360"/>
            <a:ext cx="4618037" cy="946472"/>
          </a:xfrm>
        </p:spPr>
        <p:txBody>
          <a:bodyPr>
            <a:normAutofit/>
          </a:bodyPr>
          <a:lstStyle>
            <a:lvl1pPr algn="ctr">
              <a:defRPr sz="7000" b="1">
                <a:solidFill>
                  <a:schemeClr val="accent1"/>
                </a:solidFill>
              </a:defRPr>
            </a:lvl1pPr>
          </a:lstStyle>
          <a:p>
            <a:pPr lvl="0"/>
            <a:r>
              <a:rPr lang="en-US" dirty="0"/>
              <a:t>number</a:t>
            </a:r>
          </a:p>
        </p:txBody>
      </p:sp>
      <p:sp>
        <p:nvSpPr>
          <p:cNvPr id="17" name="Text Placeholder 15"/>
          <p:cNvSpPr>
            <a:spLocks noGrp="1"/>
          </p:cNvSpPr>
          <p:nvPr>
            <p:ph type="body" sz="quarter" idx="22" hasCustomPrompt="1"/>
          </p:nvPr>
        </p:nvSpPr>
        <p:spPr>
          <a:xfrm>
            <a:off x="3865563" y="5357173"/>
            <a:ext cx="4618037" cy="647438"/>
          </a:xfrm>
        </p:spPr>
        <p:txBody>
          <a:bodyPr>
            <a:normAutofit/>
          </a:bodyPr>
          <a:lstStyle>
            <a:lvl1pPr algn="ctr">
              <a:defRPr sz="2800"/>
            </a:lvl1pPr>
          </a:lstStyle>
          <a:p>
            <a:pPr lvl="0"/>
            <a:r>
              <a:rPr lang="en-US" dirty="0"/>
              <a:t>Tag</a:t>
            </a:r>
          </a:p>
        </p:txBody>
      </p:sp>
      <p:sp>
        <p:nvSpPr>
          <p:cNvPr id="18" name="Text Placeholder 15"/>
          <p:cNvSpPr>
            <a:spLocks noGrp="1"/>
          </p:cNvSpPr>
          <p:nvPr>
            <p:ph type="body" sz="quarter" idx="12" hasCustomPrompt="1"/>
          </p:nvPr>
        </p:nvSpPr>
        <p:spPr>
          <a:xfrm>
            <a:off x="8811040" y="2062228"/>
            <a:ext cx="2791416" cy="509288"/>
          </a:xfrm>
        </p:spPr>
        <p:txBody>
          <a:bodyPr>
            <a:normAutofit/>
          </a:bodyPr>
          <a:lstStyle>
            <a:lvl1pPr algn="ctr">
              <a:defRPr sz="4000" b="1">
                <a:solidFill>
                  <a:schemeClr val="accent1"/>
                </a:solidFill>
              </a:defRPr>
            </a:lvl1pPr>
          </a:lstStyle>
          <a:p>
            <a:pPr lvl="0"/>
            <a:r>
              <a:rPr lang="en-US" dirty="0"/>
              <a:t>00</a:t>
            </a:r>
          </a:p>
        </p:txBody>
      </p:sp>
      <p:sp>
        <p:nvSpPr>
          <p:cNvPr id="19" name="Text Placeholder 15"/>
          <p:cNvSpPr>
            <a:spLocks noGrp="1"/>
          </p:cNvSpPr>
          <p:nvPr>
            <p:ph type="body" sz="quarter" idx="13" hasCustomPrompt="1"/>
          </p:nvPr>
        </p:nvSpPr>
        <p:spPr>
          <a:xfrm>
            <a:off x="8811040" y="2617816"/>
            <a:ext cx="2791416" cy="368456"/>
          </a:xfrm>
        </p:spPr>
        <p:txBody>
          <a:bodyPr>
            <a:noAutofit/>
          </a:bodyPr>
          <a:lstStyle>
            <a:lvl1pPr algn="ctr">
              <a:defRPr sz="2400" b="0">
                <a:solidFill>
                  <a:schemeClr val="tx1"/>
                </a:solidFill>
              </a:defRPr>
            </a:lvl1pPr>
          </a:lstStyle>
          <a:p>
            <a:pPr lvl="0"/>
            <a:r>
              <a:rPr lang="en-US" dirty="0"/>
              <a:t>Tag</a:t>
            </a:r>
          </a:p>
        </p:txBody>
      </p:sp>
      <p:sp>
        <p:nvSpPr>
          <p:cNvPr id="20" name="Text Placeholder 15"/>
          <p:cNvSpPr>
            <a:spLocks noGrp="1"/>
          </p:cNvSpPr>
          <p:nvPr>
            <p:ph type="body" sz="quarter" idx="14" hasCustomPrompt="1"/>
          </p:nvPr>
        </p:nvSpPr>
        <p:spPr>
          <a:xfrm>
            <a:off x="8811040" y="3495554"/>
            <a:ext cx="2791416" cy="509288"/>
          </a:xfrm>
        </p:spPr>
        <p:txBody>
          <a:bodyPr>
            <a:normAutofit/>
          </a:bodyPr>
          <a:lstStyle>
            <a:lvl1pPr algn="ctr">
              <a:defRPr sz="4000" b="1">
                <a:solidFill>
                  <a:schemeClr val="accent1"/>
                </a:solidFill>
              </a:defRPr>
            </a:lvl1pPr>
          </a:lstStyle>
          <a:p>
            <a:pPr lvl="0"/>
            <a:r>
              <a:rPr lang="en-US" dirty="0"/>
              <a:t>00</a:t>
            </a:r>
          </a:p>
        </p:txBody>
      </p:sp>
      <p:sp>
        <p:nvSpPr>
          <p:cNvPr id="21" name="Text Placeholder 15"/>
          <p:cNvSpPr>
            <a:spLocks noGrp="1"/>
          </p:cNvSpPr>
          <p:nvPr>
            <p:ph type="body" sz="quarter" idx="15" hasCustomPrompt="1"/>
          </p:nvPr>
        </p:nvSpPr>
        <p:spPr>
          <a:xfrm>
            <a:off x="8811040" y="4051142"/>
            <a:ext cx="2791416" cy="368456"/>
          </a:xfrm>
        </p:spPr>
        <p:txBody>
          <a:bodyPr>
            <a:noAutofit/>
          </a:bodyPr>
          <a:lstStyle>
            <a:lvl1pPr algn="ctr">
              <a:defRPr sz="2400" b="0">
                <a:solidFill>
                  <a:schemeClr val="tx1"/>
                </a:solidFill>
              </a:defRPr>
            </a:lvl1pPr>
          </a:lstStyle>
          <a:p>
            <a:pPr lvl="0"/>
            <a:r>
              <a:rPr lang="en-US" dirty="0"/>
              <a:t>Tag</a:t>
            </a:r>
          </a:p>
        </p:txBody>
      </p:sp>
      <p:sp>
        <p:nvSpPr>
          <p:cNvPr id="22" name="Text Placeholder 15"/>
          <p:cNvSpPr>
            <a:spLocks noGrp="1"/>
          </p:cNvSpPr>
          <p:nvPr>
            <p:ph type="body" sz="quarter" idx="16" hasCustomPrompt="1"/>
          </p:nvPr>
        </p:nvSpPr>
        <p:spPr>
          <a:xfrm>
            <a:off x="8811040" y="4930815"/>
            <a:ext cx="2791416" cy="509288"/>
          </a:xfrm>
        </p:spPr>
        <p:txBody>
          <a:bodyPr>
            <a:normAutofit/>
          </a:bodyPr>
          <a:lstStyle>
            <a:lvl1pPr algn="ctr">
              <a:defRPr sz="4000" b="1">
                <a:solidFill>
                  <a:schemeClr val="accent1"/>
                </a:solidFill>
              </a:defRPr>
            </a:lvl1pPr>
          </a:lstStyle>
          <a:p>
            <a:pPr lvl="0"/>
            <a:r>
              <a:rPr lang="en-US" dirty="0"/>
              <a:t>00</a:t>
            </a:r>
          </a:p>
        </p:txBody>
      </p:sp>
      <p:sp>
        <p:nvSpPr>
          <p:cNvPr id="23" name="Text Placeholder 15"/>
          <p:cNvSpPr>
            <a:spLocks noGrp="1"/>
          </p:cNvSpPr>
          <p:nvPr>
            <p:ph type="body" sz="quarter" idx="17" hasCustomPrompt="1"/>
          </p:nvPr>
        </p:nvSpPr>
        <p:spPr>
          <a:xfrm>
            <a:off x="8811040" y="5486403"/>
            <a:ext cx="2791416" cy="368456"/>
          </a:xfrm>
        </p:spPr>
        <p:txBody>
          <a:bodyPr>
            <a:noAutofit/>
          </a:bodyPr>
          <a:lstStyle>
            <a:lvl1pPr algn="ctr">
              <a:defRPr sz="2400" b="0">
                <a:solidFill>
                  <a:schemeClr val="tx1"/>
                </a:solidFill>
              </a:defRPr>
            </a:lvl1pPr>
          </a:lstStyle>
          <a:p>
            <a:pPr lvl="0"/>
            <a:r>
              <a:rPr lang="en-US" dirty="0"/>
              <a:t>Tag</a:t>
            </a:r>
          </a:p>
        </p:txBody>
      </p:sp>
      <p:cxnSp>
        <p:nvCxnSpPr>
          <p:cNvPr id="26" name="Straight Connector 25"/>
          <p:cNvCxnSpPr/>
          <p:nvPr/>
        </p:nvCxnSpPr>
        <p:spPr>
          <a:xfrm flipH="1" flipV="1">
            <a:off x="8594611" y="1923331"/>
            <a:ext cx="17465" cy="42542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3740727" y="3819368"/>
            <a:ext cx="487134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H="1" flipV="1">
            <a:off x="3733539" y="1923331"/>
            <a:ext cx="17465" cy="42542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flipH="1" flipV="1">
            <a:off x="8594611" y="1923331"/>
            <a:ext cx="17465" cy="42542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0" y="1518262"/>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Text Placeholder 19"/>
          <p:cNvSpPr>
            <a:spLocks noGrp="1"/>
          </p:cNvSpPr>
          <p:nvPr>
            <p:ph type="body" sz="quarter" idx="23" hasCustomPrompt="1"/>
          </p:nvPr>
        </p:nvSpPr>
        <p:spPr>
          <a:xfrm>
            <a:off x="838200" y="865188"/>
            <a:ext cx="10515600" cy="488950"/>
          </a:xfrm>
        </p:spPr>
        <p:txBody>
          <a:bodyPr>
            <a:noAutofit/>
          </a:bodyPr>
          <a:lstStyle>
            <a:lvl1pPr>
              <a:defRPr sz="2400">
                <a:solidFill>
                  <a:schemeClr val="accent1"/>
                </a:solidFill>
              </a:defRPr>
            </a:lvl1pPr>
          </a:lstStyle>
          <a:p>
            <a:pPr lvl="0"/>
            <a:r>
              <a:rPr lang="en-US" dirty="0"/>
              <a:t>Subtext</a:t>
            </a:r>
          </a:p>
        </p:txBody>
      </p:sp>
      <p:sp>
        <p:nvSpPr>
          <p:cNvPr id="27"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B3408BC6-F5DA-43F7-955A-B2D6658FAE3E}" type="slidenum">
              <a:rPr lang="en-US" smtClean="0"/>
              <a:pPr/>
              <a:t>‹#›</a:t>
            </a:fld>
            <a:endParaRPr lang="en-US" dirty="0"/>
          </a:p>
        </p:txBody>
      </p:sp>
    </p:spTree>
    <p:extLst>
      <p:ext uri="{BB962C8B-B14F-4D97-AF65-F5344CB8AC3E}">
        <p14:creationId xmlns:p14="http://schemas.microsoft.com/office/powerpoint/2010/main" val="2116681656"/>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84100"/>
            <a:ext cx="10515600" cy="581359"/>
          </a:xfrm>
          <a:prstGeom prst="rect">
            <a:avLst/>
          </a:prstGeom>
        </p:spPr>
        <p:txBody>
          <a:bodyPr vert="horz" lIns="91440" tIns="45720" rIns="91440" bIns="45720" rtlCol="0" anchor="ctr">
            <a:noAutofit/>
          </a:bodyPr>
          <a:lstStyle/>
          <a:p>
            <a:r>
              <a:rPr lang="en-US" dirty="0"/>
              <a:t>CLICK TO EDIT MASTER TITLE STYLE</a:t>
            </a:r>
          </a:p>
        </p:txBody>
      </p:sp>
      <p:sp>
        <p:nvSpPr>
          <p:cNvPr id="7" name="Text Placeholder 6"/>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191150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3" r:id="rId5"/>
    <p:sldLayoutId id="2147483711" r:id="rId6"/>
    <p:sldLayoutId id="2147483712" r:id="rId7"/>
    <p:sldLayoutId id="2147483714" r:id="rId8"/>
    <p:sldLayoutId id="2147483715" r:id="rId9"/>
    <p:sldLayoutId id="2147483717" r:id="rId10"/>
    <p:sldLayoutId id="2147483716" r:id="rId11"/>
    <p:sldLayoutId id="2147483732" r:id="rId12"/>
  </p:sldLayoutIdLst>
  <p:transition spd="slow">
    <p:wipe dir="r"/>
  </p:transition>
  <p:hf hdr="0" ftr="0" dt="0"/>
  <p:txStyles>
    <p:titleStyle>
      <a:lvl1pPr algn="l" defTabSz="914400" rtl="0" eaLnBrk="1" latinLnBrk="0" hangingPunct="1">
        <a:lnSpc>
          <a:spcPct val="90000"/>
        </a:lnSpc>
        <a:spcBef>
          <a:spcPct val="0"/>
        </a:spcBef>
        <a:buNone/>
        <a:defRPr sz="2800" b="1" kern="1200">
          <a:solidFill>
            <a:schemeClr val="tx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4000" b="0" i="0" kern="1200">
          <a:solidFill>
            <a:schemeClr val="tx1"/>
          </a:solidFill>
          <a:latin typeface="Arial Regular"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0" i="0" kern="1200">
          <a:solidFill>
            <a:schemeClr val="tx1"/>
          </a:solidFill>
          <a:latin typeface="Arial Regular"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Arial Regular"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Regular" charset="0"/>
          <a:ea typeface="+mn-ea"/>
          <a:cs typeface="+mn-cs"/>
        </a:defRPr>
      </a:lvl4pPr>
      <a:lvl5pPr marL="2114550" indent="-285750" algn="l" defTabSz="914400" rtl="0" eaLnBrk="1" latinLnBrk="0" hangingPunct="1">
        <a:lnSpc>
          <a:spcPct val="90000"/>
        </a:lnSpc>
        <a:spcBef>
          <a:spcPts val="500"/>
        </a:spcBef>
        <a:buClr>
          <a:schemeClr val="accent1"/>
        </a:buClr>
        <a:buFont typeface="Arial" charset="0"/>
        <a:buChar char="•"/>
        <a:defRPr sz="1800" b="0" i="0" kern="1200">
          <a:solidFill>
            <a:schemeClr val="tx1"/>
          </a:solidFill>
          <a:latin typeface="Arial Regular"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3.xml"/><Relationship Id="rId5" Type="http://schemas.openxmlformats.org/officeDocument/2006/relationships/image" Target="../media/image16.png"/><Relationship Id="rId1" Type="http://schemas.microsoft.com/office/2007/relationships/media" Target="../media/media1.mp4"/><Relationship Id="rId2" Type="http://schemas.openxmlformats.org/officeDocument/2006/relationships/video" Target="../media/media1.mp4"/></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microsoft.com/office/2007/relationships/hdphoto" Target="../media/hdphoto1.wdp"/><Relationship Id="rId6" Type="http://schemas.openxmlformats.org/officeDocument/2006/relationships/image" Target="../media/image19.tiff"/><Relationship Id="rId7" Type="http://schemas.openxmlformats.org/officeDocument/2006/relationships/image" Target="../media/image20.tiff"/><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4" Type="http://schemas.microsoft.com/office/2007/relationships/hdphoto" Target="../media/hdphoto1.wdp"/><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17.png"/><Relationship Id="rId8" Type="http://schemas.openxmlformats.org/officeDocument/2006/relationships/image" Target="../media/image19.tiff"/><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microsoft.com/office/2007/relationships/hdphoto" Target="../media/hdphoto1.wdp"/><Relationship Id="rId6" Type="http://schemas.openxmlformats.org/officeDocument/2006/relationships/image" Target="../media/image19.tiff"/><Relationship Id="rId7" Type="http://schemas.openxmlformats.org/officeDocument/2006/relationships/image" Target="../media/image20.tiff"/><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9.tiff"/><Relationship Id="rId4" Type="http://schemas.openxmlformats.org/officeDocument/2006/relationships/image" Target="../media/image24.tiff"/><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9.tiff"/><Relationship Id="rId4" Type="http://schemas.openxmlformats.org/officeDocument/2006/relationships/image" Target="../media/image25.tiff"/><Relationship Id="rId5" Type="http://schemas.openxmlformats.org/officeDocument/2006/relationships/image" Target="../media/image26.tiff"/><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9" Type="http://schemas.openxmlformats.org/officeDocument/2006/relationships/image" Target="../media/image33.png"/><Relationship Id="rId20" Type="http://schemas.openxmlformats.org/officeDocument/2006/relationships/image" Target="../media/image44.jpeg"/><Relationship Id="rId21" Type="http://schemas.openxmlformats.org/officeDocument/2006/relationships/image" Target="../media/image45.png"/><Relationship Id="rId22" Type="http://schemas.openxmlformats.org/officeDocument/2006/relationships/image" Target="../media/image46.jpeg"/><Relationship Id="rId23" Type="http://schemas.openxmlformats.org/officeDocument/2006/relationships/image" Target="../media/image47.jpeg"/><Relationship Id="rId24" Type="http://schemas.openxmlformats.org/officeDocument/2006/relationships/image" Target="../media/image48.png"/><Relationship Id="rId25" Type="http://schemas.openxmlformats.org/officeDocument/2006/relationships/image" Target="../media/image49.jpeg"/><Relationship Id="rId26" Type="http://schemas.openxmlformats.org/officeDocument/2006/relationships/image" Target="../media/image50.png"/><Relationship Id="rId27" Type="http://schemas.openxmlformats.org/officeDocument/2006/relationships/image" Target="../media/image51.tiff"/><Relationship Id="rId28" Type="http://schemas.openxmlformats.org/officeDocument/2006/relationships/image" Target="../media/image52.tiff"/><Relationship Id="rId29" Type="http://schemas.openxmlformats.org/officeDocument/2006/relationships/image" Target="../media/image53.tiff"/><Relationship Id="rId30" Type="http://schemas.openxmlformats.org/officeDocument/2006/relationships/image" Target="../media/image54.tiff"/><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39.png"/><Relationship Id="rId16" Type="http://schemas.openxmlformats.org/officeDocument/2006/relationships/image" Target="../media/image40.png"/><Relationship Id="rId17" Type="http://schemas.openxmlformats.org/officeDocument/2006/relationships/image" Target="../media/image41.jpeg"/><Relationship Id="rId18" Type="http://schemas.openxmlformats.org/officeDocument/2006/relationships/image" Target="../media/image42.png"/><Relationship Id="rId19" Type="http://schemas.openxmlformats.org/officeDocument/2006/relationships/image" Target="../media/image43.png"/><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jpeg"/><Relationship Id="rId8" Type="http://schemas.openxmlformats.org/officeDocument/2006/relationships/image" Target="../media/image32.jpeg"/></Relationships>
</file>

<file path=ppt/slides/_rels/slide21.xml.rels><?xml version="1.0" encoding="UTF-8" standalone="yes"?>
<Relationships xmlns="http://schemas.openxmlformats.org/package/2006/relationships"><Relationship Id="rId11" Type="http://schemas.openxmlformats.org/officeDocument/2006/relationships/image" Target="../media/image63.tiff"/><Relationship Id="rId12" Type="http://schemas.openxmlformats.org/officeDocument/2006/relationships/image" Target="../media/image64.tiff"/><Relationship Id="rId13" Type="http://schemas.openxmlformats.org/officeDocument/2006/relationships/image" Target="../media/image65.tiff"/><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55.png"/><Relationship Id="rId4" Type="http://schemas.openxmlformats.org/officeDocument/2006/relationships/image" Target="../media/image56.tiff"/><Relationship Id="rId5" Type="http://schemas.openxmlformats.org/officeDocument/2006/relationships/image" Target="../media/image57.tiff"/><Relationship Id="rId6" Type="http://schemas.openxmlformats.org/officeDocument/2006/relationships/image" Target="../media/image58.tiff"/><Relationship Id="rId7" Type="http://schemas.openxmlformats.org/officeDocument/2006/relationships/image" Target="../media/image59.tiff"/><Relationship Id="rId8" Type="http://schemas.openxmlformats.org/officeDocument/2006/relationships/image" Target="../media/image60.tiff"/><Relationship Id="rId9" Type="http://schemas.openxmlformats.org/officeDocument/2006/relationships/image" Target="../media/image61.tiff"/><Relationship Id="rId10" Type="http://schemas.openxmlformats.org/officeDocument/2006/relationships/image" Target="../media/image62.tiff"/></Relationships>
</file>

<file path=ppt/slides/_rels/slide22.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image" Target="../media/image67.png"/><Relationship Id="rId5" Type="http://schemas.openxmlformats.org/officeDocument/2006/relationships/image" Target="../media/image68.png"/><Relationship Id="rId6" Type="http://schemas.openxmlformats.org/officeDocument/2006/relationships/image" Target="../media/image69.jpe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72.png"/><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73.jpeg"/><Relationship Id="rId4" Type="http://schemas.openxmlformats.org/officeDocument/2006/relationships/image" Target="../media/image74.tiff"/><Relationship Id="rId5" Type="http://schemas.openxmlformats.org/officeDocument/2006/relationships/image" Target="../media/image75.tiff"/><Relationship Id="rId6" Type="http://schemas.openxmlformats.org/officeDocument/2006/relationships/image" Target="../media/image76.tiff"/><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7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7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5181600"/>
          </a:xfrm>
          <a:prstGeom prst="rect">
            <a:avLst/>
          </a:prstGeom>
        </p:spPr>
      </p:pic>
      <p:sp>
        <p:nvSpPr>
          <p:cNvPr id="2" name="Title 1"/>
          <p:cNvSpPr>
            <a:spLocks noGrp="1"/>
          </p:cNvSpPr>
          <p:nvPr>
            <p:ph type="ctrTitle"/>
          </p:nvPr>
        </p:nvSpPr>
        <p:spPr/>
        <p:txBody>
          <a:bodyPr/>
          <a:lstStyle/>
          <a:p>
            <a:r>
              <a:rPr lang="en-US" dirty="0" smtClean="0"/>
              <a:t>Software Delivery for SCCM</a:t>
            </a:r>
            <a:endParaRPr lang="en-US" dirty="0"/>
          </a:p>
        </p:txBody>
      </p:sp>
      <p:sp>
        <p:nvSpPr>
          <p:cNvPr id="6" name="Process 5"/>
          <p:cNvSpPr/>
          <p:nvPr/>
        </p:nvSpPr>
        <p:spPr>
          <a:xfrm>
            <a:off x="-1" y="0"/>
            <a:ext cx="12192001" cy="5181600"/>
          </a:xfrm>
          <a:prstGeom prst="flowChartProcess">
            <a:avLst/>
          </a:prstGeom>
          <a:gradFill flip="none" rotWithShape="1">
            <a:gsLst>
              <a:gs pos="0">
                <a:schemeClr val="tx1">
                  <a:alpha val="76000"/>
                </a:schemeClr>
              </a:gs>
              <a:gs pos="100000">
                <a:schemeClr val="accent1">
                  <a:lumMod val="50000"/>
                  <a:shade val="100000"/>
                  <a:satMod val="115000"/>
                  <a:alpha val="30000"/>
                </a:schemeClr>
              </a:gs>
            </a:gsLst>
            <a:lin ang="135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 name="TextBox 3"/>
          <p:cNvSpPr txBox="1"/>
          <p:nvPr/>
        </p:nvSpPr>
        <p:spPr>
          <a:xfrm>
            <a:off x="963562" y="1905000"/>
            <a:ext cx="10264876" cy="2031325"/>
          </a:xfrm>
          <a:prstGeom prst="rect">
            <a:avLst/>
          </a:prstGeom>
          <a:noFill/>
        </p:spPr>
        <p:txBody>
          <a:bodyPr wrap="square" rtlCol="0">
            <a:spAutoFit/>
          </a:bodyPr>
          <a:lstStyle/>
          <a:p>
            <a:pPr algn="ctr"/>
            <a:r>
              <a:rPr lang="en-US" sz="3600" dirty="0">
                <a:solidFill>
                  <a:schemeClr val="bg1"/>
                </a:solidFill>
                <a:latin typeface="Arial" charset="0"/>
                <a:ea typeface="Arial" charset="0"/>
                <a:cs typeface="Arial" charset="0"/>
              </a:rPr>
              <a:t>OVER</a:t>
            </a:r>
            <a:r>
              <a:rPr lang="en-US" sz="2800" dirty="0">
                <a:solidFill>
                  <a:schemeClr val="bg1"/>
                </a:solidFill>
                <a:latin typeface="Arial" charset="0"/>
                <a:ea typeface="Arial" charset="0"/>
                <a:cs typeface="Arial" charset="0"/>
              </a:rPr>
              <a:t> </a:t>
            </a:r>
            <a:r>
              <a:rPr lang="en-US" sz="5400" b="1" dirty="0">
                <a:solidFill>
                  <a:schemeClr val="accent6"/>
                </a:solidFill>
                <a:latin typeface="Arial" charset="0"/>
                <a:ea typeface="Arial" charset="0"/>
                <a:cs typeface="Arial" charset="0"/>
              </a:rPr>
              <a:t>4 MILLION</a:t>
            </a:r>
            <a:endParaRPr lang="en-US" sz="4800" b="1" dirty="0">
              <a:solidFill>
                <a:schemeClr val="accent6"/>
              </a:solidFill>
              <a:latin typeface="Arial" charset="0"/>
              <a:ea typeface="Arial" charset="0"/>
              <a:cs typeface="Arial" charset="0"/>
            </a:endParaRPr>
          </a:p>
          <a:p>
            <a:pPr algn="ctr"/>
            <a:r>
              <a:rPr lang="en-US" sz="3600" dirty="0">
                <a:solidFill>
                  <a:schemeClr val="bg1"/>
                </a:solidFill>
                <a:latin typeface="Arial" charset="0"/>
                <a:ea typeface="Arial" charset="0"/>
                <a:cs typeface="Arial" charset="0"/>
              </a:rPr>
              <a:t>END POINTS DEPLOYED ACROSS </a:t>
            </a:r>
          </a:p>
          <a:p>
            <a:pPr algn="ctr"/>
            <a:r>
              <a:rPr lang="en-US" sz="3600" dirty="0">
                <a:solidFill>
                  <a:schemeClr val="bg1"/>
                </a:solidFill>
                <a:latin typeface="Arial" charset="0"/>
                <a:ea typeface="Arial" charset="0"/>
                <a:cs typeface="Arial" charset="0"/>
              </a:rPr>
              <a:t>GLOBAL 2000 ENTERPRISES</a:t>
            </a:r>
          </a:p>
        </p:txBody>
      </p:sp>
    </p:spTree>
    <p:extLst>
      <p:ext uri="{BB962C8B-B14F-4D97-AF65-F5344CB8AC3E}">
        <p14:creationId xmlns:p14="http://schemas.microsoft.com/office/powerpoint/2010/main" val="80465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TRUER WORDS WERE NEVER SPOKEN</a:t>
            </a:r>
            <a:endParaRPr lang="en-US" dirty="0"/>
          </a:p>
        </p:txBody>
      </p:sp>
      <p:sp>
        <p:nvSpPr>
          <p:cNvPr id="4" name="Slide Number Placeholder 3"/>
          <p:cNvSpPr>
            <a:spLocks noGrp="1"/>
          </p:cNvSpPr>
          <p:nvPr>
            <p:ph type="sldNum" sz="quarter" idx="4"/>
          </p:nvPr>
        </p:nvSpPr>
        <p:spPr/>
        <p:txBody>
          <a:bodyPr/>
          <a:lstStyle/>
          <a:p>
            <a:fld id="{B3408BC6-F5DA-43F7-955A-B2D6658FAE3E}" type="slidenum">
              <a:rPr lang="en-US" smtClean="0"/>
              <a:pPr/>
              <a:t>10</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1" y="2466745"/>
            <a:ext cx="4572000" cy="1506583"/>
          </a:xfrm>
          <a:prstGeom prst="rect">
            <a:avLst/>
          </a:prstGeom>
        </p:spPr>
      </p:pic>
      <p:sp>
        <p:nvSpPr>
          <p:cNvPr id="8" name="TextBox 7"/>
          <p:cNvSpPr txBox="1"/>
          <p:nvPr/>
        </p:nvSpPr>
        <p:spPr>
          <a:xfrm>
            <a:off x="5181600" y="2133600"/>
            <a:ext cx="6400800" cy="3108543"/>
          </a:xfrm>
          <a:prstGeom prst="rect">
            <a:avLst/>
          </a:prstGeom>
          <a:noFill/>
        </p:spPr>
        <p:txBody>
          <a:bodyPr wrap="square" rtlCol="0">
            <a:spAutoFit/>
          </a:bodyPr>
          <a:lstStyle/>
          <a:p>
            <a:r>
              <a:rPr lang="en-US" sz="2400" i="1" dirty="0"/>
              <a:t>“Windows migration is a significant change process for most firms. The migration process from one version of Windows to the next is a significant investment of time and resources — especially those with large application estates.”</a:t>
            </a:r>
          </a:p>
          <a:p>
            <a:pPr algn="r"/>
            <a:endParaRPr lang="en-US" sz="1000" i="1" dirty="0"/>
          </a:p>
          <a:p>
            <a:pPr algn="r"/>
            <a:r>
              <a:rPr lang="en-GB" i="1" dirty="0"/>
              <a:t>David K Johnson – Forrester Research</a:t>
            </a:r>
          </a:p>
          <a:p>
            <a:endParaRPr lang="en-US" sz="2400" dirty="0"/>
          </a:p>
        </p:txBody>
      </p:sp>
    </p:spTree>
    <p:extLst>
      <p:ext uri="{BB962C8B-B14F-4D97-AF65-F5344CB8AC3E}">
        <p14:creationId xmlns:p14="http://schemas.microsoft.com/office/powerpoint/2010/main" val="136415373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84443"/>
            <a:ext cx="11125200" cy="581359"/>
          </a:xfrm>
        </p:spPr>
        <p:txBody>
          <a:bodyPr/>
          <a:lstStyle/>
          <a:p>
            <a:r>
              <a:rPr lang="en-US" dirty="0" smtClean="0"/>
              <a:t>MANAGING THE SYSTEMS MANAGEMENT INFRASTRUCTURE</a:t>
            </a:r>
            <a:endParaRPr lang="en-US" dirty="0"/>
          </a:p>
        </p:txBody>
      </p:sp>
      <p:sp>
        <p:nvSpPr>
          <p:cNvPr id="4" name="Slide Number Placeholder 3"/>
          <p:cNvSpPr>
            <a:spLocks noGrp="1"/>
          </p:cNvSpPr>
          <p:nvPr>
            <p:ph type="sldNum" sz="quarter" idx="4"/>
          </p:nvPr>
        </p:nvSpPr>
        <p:spPr/>
        <p:txBody>
          <a:bodyPr/>
          <a:lstStyle/>
          <a:p>
            <a:fld id="{B3408BC6-F5DA-43F7-955A-B2D6658FAE3E}" type="slidenum">
              <a:rPr lang="en-US" smtClean="0"/>
              <a:pPr/>
              <a:t>11</a:t>
            </a:fld>
            <a:endParaRPr lang="en-US" dirty="0"/>
          </a:p>
        </p:txBody>
      </p:sp>
      <p:sp>
        <p:nvSpPr>
          <p:cNvPr id="7" name="TextBox 6"/>
          <p:cNvSpPr txBox="1"/>
          <p:nvPr/>
        </p:nvSpPr>
        <p:spPr>
          <a:xfrm>
            <a:off x="5029200" y="2057400"/>
            <a:ext cx="6705600" cy="3400931"/>
          </a:xfrm>
          <a:prstGeom prst="rect">
            <a:avLst/>
          </a:prstGeom>
          <a:noFill/>
        </p:spPr>
        <p:txBody>
          <a:bodyPr wrap="square" rtlCol="0">
            <a:spAutoFit/>
          </a:bodyPr>
          <a:lstStyle/>
          <a:p>
            <a:r>
              <a:rPr lang="en-US" sz="2000" i="1" dirty="0"/>
              <a:t>“Configuration Manager is server-heavy in highly distributed environments, which adds cost and complexity for organizations with a large number of small sites.”</a:t>
            </a:r>
          </a:p>
          <a:p>
            <a:pPr algn="r"/>
            <a:r>
              <a:rPr lang="en-US" sz="900" dirty="0"/>
              <a:t>Magic Quadrant for Client Management Tools 2014</a:t>
            </a:r>
          </a:p>
          <a:p>
            <a:pPr algn="r"/>
            <a:r>
              <a:rPr lang="en-US" sz="1600" dirty="0"/>
              <a:t>Gartner</a:t>
            </a:r>
          </a:p>
          <a:p>
            <a:pPr algn="r"/>
            <a:endParaRPr lang="en-US" sz="1600" dirty="0"/>
          </a:p>
          <a:p>
            <a:r>
              <a:rPr lang="en-US" sz="2000" i="1" dirty="0"/>
              <a:t>“Highly distributed organizations with a large number of branch offices may still require servers in each location. Therefore, organizations with a large number of branch offices may require a large number of servers</a:t>
            </a:r>
            <a:r>
              <a:rPr lang="en-US" sz="1600" dirty="0"/>
              <a:t>.”</a:t>
            </a:r>
          </a:p>
          <a:p>
            <a:pPr algn="r"/>
            <a:r>
              <a:rPr lang="en-US" sz="900" dirty="0"/>
              <a:t>Complementary Solutions for </a:t>
            </a:r>
          </a:p>
          <a:p>
            <a:pPr algn="r"/>
            <a:r>
              <a:rPr lang="en-US" sz="900" dirty="0"/>
              <a:t>Microsoft System Center 2012 Configuration Manager</a:t>
            </a:r>
          </a:p>
          <a:p>
            <a:pPr algn="r"/>
            <a:r>
              <a:rPr lang="en-US" sz="1600" dirty="0"/>
              <a:t>Gartner</a:t>
            </a: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2514601"/>
            <a:ext cx="4168208" cy="1905000"/>
          </a:xfrm>
          <a:prstGeom prst="rect">
            <a:avLst/>
          </a:prstGeom>
        </p:spPr>
      </p:pic>
    </p:spTree>
    <p:extLst>
      <p:ext uri="{BB962C8B-B14F-4D97-AF65-F5344CB8AC3E}">
        <p14:creationId xmlns:p14="http://schemas.microsoft.com/office/powerpoint/2010/main" val="45363067"/>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SCCM </a:t>
            </a:r>
            <a:r>
              <a:rPr lang="en-US" dirty="0" smtClean="0"/>
              <a:t>- HISTORICALLY SERVER HEAVY </a:t>
            </a:r>
            <a:endParaRPr lang="en-US" dirty="0"/>
          </a:p>
        </p:txBody>
      </p:sp>
      <p:sp>
        <p:nvSpPr>
          <p:cNvPr id="4" name="Slide Number Placeholder 3"/>
          <p:cNvSpPr>
            <a:spLocks noGrp="1"/>
          </p:cNvSpPr>
          <p:nvPr>
            <p:ph type="sldNum" sz="quarter" idx="4"/>
          </p:nvPr>
        </p:nvSpPr>
        <p:spPr/>
        <p:txBody>
          <a:bodyPr/>
          <a:lstStyle/>
          <a:p>
            <a:fld id="{B3408BC6-F5DA-43F7-955A-B2D6658FAE3E}" type="slidenum">
              <a:rPr lang="en-US" smtClean="0"/>
              <a:pPr/>
              <a:t>12</a:t>
            </a:fld>
            <a:endParaRPr lang="en-US" dirty="0"/>
          </a:p>
        </p:txBody>
      </p:sp>
      <p:sp>
        <p:nvSpPr>
          <p:cNvPr id="5" name="TextBox 4"/>
          <p:cNvSpPr txBox="1"/>
          <p:nvPr/>
        </p:nvSpPr>
        <p:spPr>
          <a:xfrm>
            <a:off x="5314950" y="2387364"/>
            <a:ext cx="6591300" cy="2657138"/>
          </a:xfrm>
          <a:prstGeom prst="rect">
            <a:avLst/>
          </a:prstGeom>
          <a:noFill/>
        </p:spPr>
        <p:txBody>
          <a:bodyPr wrap="square" rtlCol="0">
            <a:spAutoFit/>
          </a:bodyPr>
          <a:lstStyle/>
          <a:p>
            <a:pPr marL="285750" indent="-285750">
              <a:spcBef>
                <a:spcPts val="960"/>
              </a:spcBef>
              <a:spcAft>
                <a:spcPts val="960"/>
              </a:spcAft>
              <a:buFont typeface="Arial" charset="0"/>
              <a:buChar char="•"/>
            </a:pPr>
            <a:r>
              <a:rPr lang="en-US" sz="2000" dirty="0"/>
              <a:t>Distribution Points are </a:t>
            </a:r>
            <a:r>
              <a:rPr lang="en-US" sz="2000" dirty="0" smtClean="0"/>
              <a:t>a </a:t>
            </a:r>
            <a:r>
              <a:rPr lang="en-US" sz="2000" dirty="0"/>
              <a:t>single point of </a:t>
            </a:r>
            <a:r>
              <a:rPr lang="en-US" sz="2000" dirty="0" smtClean="0"/>
              <a:t>failure</a:t>
            </a:r>
          </a:p>
          <a:p>
            <a:pPr marL="285750" indent="-285750">
              <a:spcBef>
                <a:spcPts val="960"/>
              </a:spcBef>
              <a:spcAft>
                <a:spcPts val="960"/>
              </a:spcAft>
              <a:buFont typeface="Arial" charset="0"/>
              <a:buChar char="•"/>
            </a:pPr>
            <a:r>
              <a:rPr lang="en-US" sz="2000" dirty="0" smtClean="0"/>
              <a:t>Up </a:t>
            </a:r>
            <a:r>
              <a:rPr lang="en-US" sz="2000" dirty="0"/>
              <a:t>to 20% of </a:t>
            </a:r>
            <a:r>
              <a:rPr lang="en-US" sz="2000" dirty="0" smtClean="0"/>
              <a:t>DPs experience </a:t>
            </a:r>
            <a:r>
              <a:rPr lang="en-US" sz="2000" dirty="0"/>
              <a:t>issues at any given </a:t>
            </a:r>
            <a:r>
              <a:rPr lang="en-US" sz="2000" dirty="0" smtClean="0"/>
              <a:t>time</a:t>
            </a:r>
          </a:p>
          <a:p>
            <a:pPr marL="285750" indent="-285750">
              <a:spcBef>
                <a:spcPts val="960"/>
              </a:spcBef>
              <a:spcAft>
                <a:spcPts val="960"/>
              </a:spcAft>
              <a:buFont typeface="Arial" charset="0"/>
              <a:buChar char="•"/>
            </a:pPr>
            <a:r>
              <a:rPr lang="en-US" sz="2000" dirty="0" smtClean="0"/>
              <a:t>Significant </a:t>
            </a:r>
            <a:r>
              <a:rPr lang="en-US" sz="2000" dirty="0"/>
              <a:t>time and cost to build </a:t>
            </a:r>
            <a:r>
              <a:rPr lang="en-US" sz="2000" dirty="0" smtClean="0"/>
              <a:t>DP infrastructure</a:t>
            </a:r>
          </a:p>
          <a:p>
            <a:pPr marL="285750" indent="-285750">
              <a:spcBef>
                <a:spcPts val="960"/>
              </a:spcBef>
              <a:spcAft>
                <a:spcPts val="960"/>
              </a:spcAft>
              <a:buFont typeface="Arial" charset="0"/>
              <a:buChar char="•"/>
            </a:pPr>
            <a:r>
              <a:rPr lang="en-US" sz="2000" dirty="0" smtClean="0"/>
              <a:t>Upgrade </a:t>
            </a:r>
            <a:r>
              <a:rPr lang="en-US" sz="2000" dirty="0"/>
              <a:t>of infrastructure alone can take months</a:t>
            </a:r>
          </a:p>
          <a:p>
            <a:pPr marL="285750" indent="-285750">
              <a:spcBef>
                <a:spcPts val="960"/>
              </a:spcBef>
              <a:spcAft>
                <a:spcPts val="960"/>
              </a:spcAft>
              <a:buFont typeface="Arial" charset="0"/>
              <a:buChar char="•"/>
            </a:pPr>
            <a:r>
              <a:rPr lang="en-US" sz="2000" dirty="0"/>
              <a:t>Software distribution to DP’s </a:t>
            </a:r>
            <a:r>
              <a:rPr lang="en-US" sz="2000" dirty="0" smtClean="0"/>
              <a:t>alone can </a:t>
            </a:r>
            <a:r>
              <a:rPr lang="en-US" sz="2000" dirty="0"/>
              <a:t>take </a:t>
            </a:r>
            <a:r>
              <a:rPr lang="en-US" sz="2000" dirty="0" smtClean="0"/>
              <a:t>weeks</a:t>
            </a:r>
            <a:endParaRPr lang="en-US" sz="2000" dirty="0"/>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2258268"/>
            <a:ext cx="4838724" cy="2915330"/>
          </a:xfrm>
          <a:prstGeom prst="rect">
            <a:avLst/>
          </a:prstGeom>
        </p:spPr>
      </p:pic>
      <p:sp>
        <p:nvSpPr>
          <p:cNvPr id="6" name="Text Placeholder 5"/>
          <p:cNvSpPr>
            <a:spLocks noGrp="1"/>
          </p:cNvSpPr>
          <p:nvPr>
            <p:ph type="body" sz="quarter" idx="10"/>
          </p:nvPr>
        </p:nvSpPr>
        <p:spPr/>
        <p:txBody>
          <a:bodyPr/>
          <a:lstStyle/>
          <a:p>
            <a:r>
              <a:rPr lang="en-US" dirty="0" smtClean="0"/>
              <a:t>Hardware based infrastructure requires significant overhead</a:t>
            </a:r>
            <a:endParaRPr lang="en-US" dirty="0"/>
          </a:p>
        </p:txBody>
      </p:sp>
    </p:spTree>
    <p:extLst>
      <p:ext uri="{BB962C8B-B14F-4D97-AF65-F5344CB8AC3E}">
        <p14:creationId xmlns:p14="http://schemas.microsoft.com/office/powerpoint/2010/main" val="1066376504"/>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lide Number Placeholder 3"/>
          <p:cNvSpPr>
            <a:spLocks noGrp="1"/>
          </p:cNvSpPr>
          <p:nvPr>
            <p:ph type="sldNum" sz="quarter" idx="4"/>
          </p:nvPr>
        </p:nvSpPr>
        <p:spPr/>
        <p:txBody>
          <a:bodyPr/>
          <a:lstStyle/>
          <a:p>
            <a:fld id="{B3408BC6-F5DA-43F7-955A-B2D6658FAE3E}" type="slidenum">
              <a:rPr lang="en-US" smtClean="0"/>
              <a:pPr/>
              <a:t>13</a:t>
            </a:fld>
            <a:endParaRPr lang="en-US" dirty="0"/>
          </a:p>
        </p:txBody>
      </p:sp>
      <p:sp>
        <p:nvSpPr>
          <p:cNvPr id="5" name="TextBox 4"/>
          <p:cNvSpPr txBox="1"/>
          <p:nvPr/>
        </p:nvSpPr>
        <p:spPr>
          <a:xfrm>
            <a:off x="1371600" y="1066800"/>
            <a:ext cx="9448800" cy="5047536"/>
          </a:xfrm>
          <a:prstGeom prst="rect">
            <a:avLst/>
          </a:prstGeom>
          <a:noFill/>
        </p:spPr>
        <p:txBody>
          <a:bodyPr wrap="square" rtlCol="0">
            <a:spAutoFit/>
          </a:bodyPr>
          <a:lstStyle/>
          <a:p>
            <a:r>
              <a:rPr lang="en-US" sz="2800" i="1" dirty="0">
                <a:solidFill>
                  <a:schemeClr val="bg1"/>
                </a:solidFill>
              </a:rPr>
              <a:t>“We don’t necessarily care which peer to peer mechanism you put in place.</a:t>
            </a:r>
          </a:p>
          <a:p>
            <a:r>
              <a:rPr lang="en-US" sz="2800" i="1" dirty="0">
                <a:solidFill>
                  <a:schemeClr val="bg1"/>
                </a:solidFill>
              </a:rPr>
              <a:t> </a:t>
            </a:r>
          </a:p>
          <a:p>
            <a:r>
              <a:rPr lang="en-US" sz="2800" i="1" dirty="0">
                <a:solidFill>
                  <a:schemeClr val="bg1"/>
                </a:solidFill>
              </a:rPr>
              <a:t>We just recommend that you have one, in order to enable efficient distribution of these large packages that would be pushed around your network.</a:t>
            </a:r>
          </a:p>
          <a:p>
            <a:endParaRPr lang="en-US" sz="2800" i="1" dirty="0">
              <a:solidFill>
                <a:schemeClr val="bg1"/>
              </a:solidFill>
            </a:endParaRPr>
          </a:p>
          <a:p>
            <a:r>
              <a:rPr lang="en-US" sz="2800" i="1" dirty="0">
                <a:solidFill>
                  <a:schemeClr val="bg1"/>
                </a:solidFill>
              </a:rPr>
              <a:t>With these in place, 90% of the traffic can be shifted away from that core distribution point and out to the edges of the network.”</a:t>
            </a:r>
          </a:p>
          <a:p>
            <a:r>
              <a:rPr lang="en-US" sz="1400" dirty="0">
                <a:solidFill>
                  <a:schemeClr val="bg1"/>
                </a:solidFill>
              </a:rPr>
              <a:t>				</a:t>
            </a:r>
            <a:r>
              <a:rPr lang="en-US" sz="1400" i="1" dirty="0">
                <a:solidFill>
                  <a:schemeClr val="bg1"/>
                </a:solidFill>
              </a:rPr>
              <a:t>Michael Niehaus, Director, Windows Commercial</a:t>
            </a:r>
          </a:p>
          <a:p>
            <a:r>
              <a:rPr lang="en-US" sz="1400" i="1" dirty="0">
                <a:solidFill>
                  <a:schemeClr val="bg1"/>
                </a:solidFill>
              </a:rPr>
              <a:t>				Implement Windows as a Service: understanding how to do it</a:t>
            </a:r>
          </a:p>
          <a:p>
            <a:r>
              <a:rPr lang="en-US" sz="1400" i="1" dirty="0">
                <a:solidFill>
                  <a:schemeClr val="bg1"/>
                </a:solidFill>
              </a:rPr>
              <a:t>				Microsoft Tech Summit Jan 24, 2017</a:t>
            </a:r>
          </a:p>
        </p:txBody>
      </p:sp>
    </p:spTree>
    <p:extLst>
      <p:ext uri="{BB962C8B-B14F-4D97-AF65-F5344CB8AC3E}">
        <p14:creationId xmlns:p14="http://schemas.microsoft.com/office/powerpoint/2010/main" val="1977713782"/>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KOLLECTIVE </a:t>
            </a:r>
            <a:r>
              <a:rPr lang="en-US" dirty="0"/>
              <a:t>SD ECDN</a:t>
            </a:r>
          </a:p>
        </p:txBody>
      </p:sp>
      <p:sp>
        <p:nvSpPr>
          <p:cNvPr id="3" name="Text Placeholder 2"/>
          <p:cNvSpPr>
            <a:spLocks noGrp="1"/>
          </p:cNvSpPr>
          <p:nvPr>
            <p:ph type="body" sz="quarter" idx="10"/>
          </p:nvPr>
        </p:nvSpPr>
        <p:spPr/>
        <p:txBody>
          <a:bodyPr/>
          <a:lstStyle/>
          <a:p>
            <a:r>
              <a:rPr lang="en-US" dirty="0"/>
              <a:t>An adaptive, peer-assisted delivery network supporting software distribution</a:t>
            </a:r>
          </a:p>
        </p:txBody>
      </p:sp>
      <p:sp>
        <p:nvSpPr>
          <p:cNvPr id="5" name="Text Placeholder 4"/>
          <p:cNvSpPr>
            <a:spLocks noGrp="1"/>
          </p:cNvSpPr>
          <p:nvPr>
            <p:ph type="body" sz="quarter" idx="12"/>
          </p:nvPr>
        </p:nvSpPr>
        <p:spPr>
          <a:xfrm>
            <a:off x="110259" y="3581400"/>
            <a:ext cx="3741882" cy="2662237"/>
          </a:xfrm>
        </p:spPr>
        <p:txBody>
          <a:bodyPr>
            <a:normAutofit/>
          </a:bodyPr>
          <a:lstStyle/>
          <a:p>
            <a:pPr marL="342900" indent="-342900">
              <a:buFont typeface="Arial" charset="0"/>
              <a:buChar char="•"/>
            </a:pPr>
            <a:r>
              <a:rPr lang="en-US" dirty="0" smtClean="0"/>
              <a:t>Software overlay that accelerates payload delivery</a:t>
            </a:r>
          </a:p>
          <a:p>
            <a:pPr marL="342900" indent="-342900">
              <a:buFont typeface="Arial" charset="0"/>
              <a:buChar char="•"/>
            </a:pPr>
            <a:r>
              <a:rPr lang="en-US" dirty="0" smtClean="0"/>
              <a:t>Peer-assisted technology </a:t>
            </a:r>
          </a:p>
          <a:p>
            <a:pPr marL="342900" indent="-342900">
              <a:buFont typeface="Arial" charset="0"/>
              <a:buChar char="•"/>
            </a:pPr>
            <a:r>
              <a:rPr lang="en-US" dirty="0" smtClean="0"/>
              <a:t>Self-optimizing performance</a:t>
            </a:r>
          </a:p>
          <a:p>
            <a:pPr marL="342900" indent="-342900">
              <a:buFont typeface="Arial" charset="0"/>
              <a:buChar char="•"/>
            </a:pPr>
            <a:r>
              <a:rPr lang="en-US" dirty="0" smtClean="0"/>
              <a:t>Rapid deployment with little operational overhead</a:t>
            </a:r>
          </a:p>
          <a:p>
            <a:pPr marL="342900" indent="-342900">
              <a:buFont typeface="Arial" charset="0"/>
              <a:buChar char="•"/>
            </a:pPr>
            <a:r>
              <a:rPr lang="en-US" dirty="0" smtClean="0"/>
              <a:t>Near limitless scalability</a:t>
            </a:r>
            <a:endParaRPr lang="en-US" dirty="0"/>
          </a:p>
        </p:txBody>
      </p:sp>
      <p:sp>
        <p:nvSpPr>
          <p:cNvPr id="8" name="Slide Number Placeholder 7"/>
          <p:cNvSpPr>
            <a:spLocks noGrp="1"/>
          </p:cNvSpPr>
          <p:nvPr>
            <p:ph type="sldNum" sz="quarter" idx="4"/>
          </p:nvPr>
        </p:nvSpPr>
        <p:spPr/>
        <p:txBody>
          <a:bodyPr/>
          <a:lstStyle/>
          <a:p>
            <a:fld id="{B3408BC6-F5DA-43F7-955A-B2D6658FAE3E}" type="slidenum">
              <a:rPr lang="en-US" smtClean="0"/>
              <a:pPr/>
              <a:t>14</a:t>
            </a:fld>
            <a:endParaRPr lang="en-US" dirty="0"/>
          </a:p>
        </p:txBody>
      </p:sp>
      <p:sp>
        <p:nvSpPr>
          <p:cNvPr id="10" name="TextBox 9"/>
          <p:cNvSpPr txBox="1"/>
          <p:nvPr/>
        </p:nvSpPr>
        <p:spPr>
          <a:xfrm>
            <a:off x="110259" y="1729938"/>
            <a:ext cx="3661641" cy="1323439"/>
          </a:xfrm>
          <a:prstGeom prst="rect">
            <a:avLst/>
          </a:prstGeom>
          <a:noFill/>
        </p:spPr>
        <p:txBody>
          <a:bodyPr wrap="square" rtlCol="0">
            <a:spAutoFit/>
          </a:bodyPr>
          <a:lstStyle/>
          <a:p>
            <a:r>
              <a:rPr lang="en-US" sz="2000" dirty="0" smtClean="0"/>
              <a:t>A Software Defined </a:t>
            </a:r>
            <a:r>
              <a:rPr lang="en-US" sz="2000" dirty="0"/>
              <a:t>Content Delivery </a:t>
            </a:r>
            <a:r>
              <a:rPr lang="en-US" sz="2000" dirty="0" smtClean="0"/>
              <a:t>Network (SD ECDN) enables the efficient </a:t>
            </a:r>
            <a:r>
              <a:rPr lang="en-US" sz="2000" dirty="0"/>
              <a:t>transfer </a:t>
            </a:r>
            <a:r>
              <a:rPr lang="en-US" sz="2000" dirty="0" smtClean="0"/>
              <a:t>of data within </a:t>
            </a:r>
            <a:r>
              <a:rPr lang="en-US" sz="2000" smtClean="0"/>
              <a:t>an enterprise</a:t>
            </a:r>
            <a:endParaRPr lang="en-US" sz="2000" dirty="0"/>
          </a:p>
        </p:txBody>
      </p:sp>
      <p:pic>
        <p:nvPicPr>
          <p:cNvPr id="4" name="network_scalability.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038600" y="1762264"/>
            <a:ext cx="7839886" cy="4409936"/>
          </a:xfrm>
          <a:prstGeom prst="rect">
            <a:avLst/>
          </a:prstGeom>
        </p:spPr>
      </p:pic>
    </p:spTree>
    <p:extLst>
      <p:ext uri="{BB962C8B-B14F-4D97-AF65-F5344CB8AC3E}">
        <p14:creationId xmlns:p14="http://schemas.microsoft.com/office/powerpoint/2010/main" val="41654197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Rectangle 257"/>
          <p:cNvSpPr/>
          <p:nvPr/>
        </p:nvSpPr>
        <p:spPr>
          <a:xfrm>
            <a:off x="6891868" y="1639613"/>
            <a:ext cx="4516361" cy="4928103"/>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latin typeface="Arial" panose="020B0604020202020204" pitchFamily="34" charset="0"/>
              <a:cs typeface="Arial" panose="020B0604020202020204" pitchFamily="34" charset="0"/>
            </a:endParaRPr>
          </a:p>
        </p:txBody>
      </p:sp>
      <p:cxnSp>
        <p:nvCxnSpPr>
          <p:cNvPr id="163" name="Elbow Connector 162"/>
          <p:cNvCxnSpPr/>
          <p:nvPr/>
        </p:nvCxnSpPr>
        <p:spPr>
          <a:xfrm rot="16200000" flipV="1">
            <a:off x="6033964" y="2605975"/>
            <a:ext cx="121920" cy="4730496"/>
          </a:xfrm>
          <a:prstGeom prst="bentConnector2">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80" name="Elbow Connector 179"/>
          <p:cNvCxnSpPr/>
          <p:nvPr/>
        </p:nvCxnSpPr>
        <p:spPr>
          <a:xfrm rot="16200000" flipV="1">
            <a:off x="6443851" y="2211027"/>
            <a:ext cx="182880" cy="5486400"/>
          </a:xfrm>
          <a:prstGeom prst="bentConnector2">
            <a:avLst/>
          </a:prstGeom>
          <a:ln w="12700">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1" name="Elbow Connector 180"/>
          <p:cNvCxnSpPr/>
          <p:nvPr/>
        </p:nvCxnSpPr>
        <p:spPr>
          <a:xfrm rot="16200000" flipV="1">
            <a:off x="6804917" y="1886480"/>
            <a:ext cx="365760" cy="6217920"/>
          </a:xfrm>
          <a:prstGeom prst="bentConnector2">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84" name="Elbow Connector 183"/>
          <p:cNvCxnSpPr/>
          <p:nvPr/>
        </p:nvCxnSpPr>
        <p:spPr>
          <a:xfrm rot="16200000" flipV="1">
            <a:off x="7150557" y="1500404"/>
            <a:ext cx="487680" cy="7010400"/>
          </a:xfrm>
          <a:prstGeom prst="bentConnector2">
            <a:avLst/>
          </a:prstGeom>
          <a:ln w="12700">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 name="Elbow Connector 10"/>
          <p:cNvCxnSpPr/>
          <p:nvPr/>
        </p:nvCxnSpPr>
        <p:spPr>
          <a:xfrm rot="5400000">
            <a:off x="6292943" y="2370450"/>
            <a:ext cx="121920" cy="4224401"/>
          </a:xfrm>
          <a:prstGeom prst="bentConnector2">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 name="Elbow Connector 12"/>
          <p:cNvCxnSpPr/>
          <p:nvPr/>
        </p:nvCxnSpPr>
        <p:spPr>
          <a:xfrm rot="5400000">
            <a:off x="6585817" y="1906631"/>
            <a:ext cx="304800" cy="5073651"/>
          </a:xfrm>
          <a:prstGeom prst="bentConnector2">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381" name="Picture 380" descr="icon_office.png"/>
          <p:cNvPicPr>
            <a:picLocks noChangeAspect="1"/>
          </p:cNvPicPr>
          <p:nvPr/>
        </p:nvPicPr>
        <p:blipFill>
          <a:blip r:embed="rId3">
            <a:duotone>
              <a:prstClr val="black"/>
              <a:schemeClr val="accent2">
                <a:tint val="45000"/>
                <a:satMod val="400000"/>
              </a:schemeClr>
            </a:duotone>
            <a:lum bright="-55000"/>
          </a:blip>
          <a:stretch>
            <a:fillRect/>
          </a:stretch>
        </p:blipFill>
        <p:spPr>
          <a:xfrm>
            <a:off x="7340558" y="1985904"/>
            <a:ext cx="548646" cy="548646"/>
          </a:xfrm>
          <a:prstGeom prst="rect">
            <a:avLst/>
          </a:prstGeom>
        </p:spPr>
      </p:pic>
      <p:sp>
        <p:nvSpPr>
          <p:cNvPr id="2" name="Oval 1"/>
          <p:cNvSpPr/>
          <p:nvPr/>
        </p:nvSpPr>
        <p:spPr>
          <a:xfrm>
            <a:off x="7229834" y="1868435"/>
            <a:ext cx="810821" cy="810821"/>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cxnSp>
        <p:nvCxnSpPr>
          <p:cNvPr id="18" name="Elbow Connector 17"/>
          <p:cNvCxnSpPr/>
          <p:nvPr/>
        </p:nvCxnSpPr>
        <p:spPr>
          <a:xfrm rot="5400000">
            <a:off x="6970632" y="1533099"/>
            <a:ext cx="365760" cy="5867163"/>
          </a:xfrm>
          <a:prstGeom prst="bentConnector2">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2" name="Elbow Connector 21"/>
          <p:cNvCxnSpPr/>
          <p:nvPr/>
        </p:nvCxnSpPr>
        <p:spPr>
          <a:xfrm rot="5400000">
            <a:off x="7333841" y="1136719"/>
            <a:ext cx="487680" cy="6651223"/>
          </a:xfrm>
          <a:prstGeom prst="bentConnector2">
            <a:avLst/>
          </a:prstGeom>
          <a:ln w="12700">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Elbow Connector 28"/>
          <p:cNvCxnSpPr/>
          <p:nvPr/>
        </p:nvCxnSpPr>
        <p:spPr>
          <a:xfrm rot="16200000" flipV="1">
            <a:off x="6033964" y="3361736"/>
            <a:ext cx="121920" cy="4730496"/>
          </a:xfrm>
          <a:prstGeom prst="bentConnector2">
            <a:avLst/>
          </a:prstGeom>
          <a:ln w="12700">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p:txBody>
          <a:bodyPr>
            <a:normAutofit/>
          </a:bodyPr>
          <a:lstStyle/>
          <a:p>
            <a:r>
              <a:rPr lang="en-US" dirty="0" smtClean="0"/>
              <a:t>SW DISTRIBUTION WITHOUT </a:t>
            </a:r>
            <a:r>
              <a:rPr lang="en-US" dirty="0"/>
              <a:t>KOLLECTIVE</a:t>
            </a:r>
            <a:endParaRPr lang="en-US" sz="3733" dirty="0"/>
          </a:p>
        </p:txBody>
      </p:sp>
      <p:sp>
        <p:nvSpPr>
          <p:cNvPr id="376" name="Content Placeholder 4"/>
          <p:cNvSpPr txBox="1">
            <a:spLocks/>
          </p:cNvSpPr>
          <p:nvPr/>
        </p:nvSpPr>
        <p:spPr bwMode="auto">
          <a:xfrm>
            <a:off x="652443" y="1679430"/>
            <a:ext cx="5869464" cy="15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21920" tIns="60960" rIns="121920" bIns="60960" numCol="1" anchor="t" anchorCtr="0" compatLnSpc="1">
            <a:prstTxWarp prst="textNoShape">
              <a:avLst/>
            </a:prstTxWarp>
            <a:noAutofit/>
          </a:bodyPr>
          <a:lstStyle>
            <a:lvl1pPr marL="231775" lvl="0" indent="-231775" eaLnBrk="1" hangingPunct="1">
              <a:lnSpc>
                <a:spcPct val="95000"/>
              </a:lnSpc>
              <a:spcBef>
                <a:spcPts val="1200"/>
              </a:spcBef>
              <a:buClr>
                <a:schemeClr val="accent1"/>
              </a:buClr>
              <a:buFont typeface="Arial" charset="0"/>
              <a:buChar char="•"/>
              <a:defRPr sz="1800">
                <a:solidFill>
                  <a:schemeClr val="accent2"/>
                </a:solidFill>
                <a:latin typeface="Arial" panose="020B0604020202020204" pitchFamily="34" charset="0"/>
                <a:ea typeface="ＭＳ Ｐゴシック" pitchFamily="-112" charset="-128"/>
                <a:cs typeface="Arial" panose="020B0604020202020204" pitchFamily="34" charset="0"/>
              </a:defRPr>
            </a:lvl1pPr>
            <a:lvl2pPr marL="569913" lvl="1" indent="-231775" eaLnBrk="1" hangingPunct="1">
              <a:lnSpc>
                <a:spcPct val="95000"/>
              </a:lnSpc>
              <a:spcBef>
                <a:spcPts val="600"/>
              </a:spcBef>
              <a:buClr>
                <a:schemeClr val="accent1"/>
              </a:buClr>
              <a:buFont typeface="Arial" charset="0"/>
              <a:buChar char="–"/>
              <a:defRPr sz="1800">
                <a:solidFill>
                  <a:schemeClr val="accent2"/>
                </a:solidFill>
                <a:latin typeface="Arial" panose="020B0604020202020204" pitchFamily="34" charset="0"/>
                <a:ea typeface="ＭＳ Ｐゴシック" pitchFamily="-112" charset="-128"/>
                <a:cs typeface="Arial" panose="020B0604020202020204" pitchFamily="34" charset="0"/>
              </a:defRPr>
            </a:lvl2pPr>
            <a:lvl3pPr lvl="2" indent="-228600" eaLnBrk="1" hangingPunct="1">
              <a:lnSpc>
                <a:spcPct val="95000"/>
              </a:lnSpc>
              <a:spcBef>
                <a:spcPts val="600"/>
              </a:spcBef>
              <a:buClr>
                <a:schemeClr val="accent1"/>
              </a:buClr>
              <a:buFont typeface="Arial" charset="0"/>
              <a:buChar char="•"/>
              <a:defRPr sz="1800">
                <a:solidFill>
                  <a:schemeClr val="accent2"/>
                </a:solidFill>
                <a:latin typeface="Arial" panose="020B0604020202020204" pitchFamily="34" charset="0"/>
                <a:ea typeface="ＭＳ Ｐゴシック" pitchFamily="-112" charset="-128"/>
                <a:cs typeface="Arial" panose="020B0604020202020204" pitchFamily="34" charset="0"/>
              </a:defRPr>
            </a:lvl3pPr>
            <a:lvl4pPr marL="1600200" indent="-228600" eaLnBrk="1" hangingPunct="1">
              <a:spcBef>
                <a:spcPct val="20000"/>
              </a:spcBef>
              <a:buFont typeface="Arial" charset="0"/>
              <a:buChar char="–"/>
              <a:defRPr sz="1800">
                <a:latin typeface="Proxima Nova"/>
                <a:ea typeface="ＭＳ Ｐゴシック" pitchFamily="-112" charset="-128"/>
                <a:cs typeface="Proxima Nova"/>
              </a:defRPr>
            </a:lvl4pPr>
            <a:lvl5pPr marL="2057400" indent="-228600" eaLnBrk="1" hangingPunct="1">
              <a:spcBef>
                <a:spcPct val="20000"/>
              </a:spcBef>
              <a:buFont typeface="Arial" charset="0"/>
              <a:buChar char="»"/>
              <a:defRPr sz="1800">
                <a:latin typeface="Proxima Nova"/>
                <a:ea typeface="ＭＳ Ｐゴシック" pitchFamily="-112" charset="-128"/>
                <a:cs typeface="Proxima Nova"/>
              </a:defRPr>
            </a:lvl5pPr>
            <a:lvl6pPr marL="2514600" indent="-228600">
              <a:spcBef>
                <a:spcPct val="20000"/>
              </a:spcBef>
              <a:buFont typeface="Arial"/>
              <a:buChar char="•"/>
              <a:defRPr sz="2000">
                <a:latin typeface="+mn-lt"/>
                <a:ea typeface="+mn-ea"/>
                <a:cs typeface="+mn-cs"/>
              </a:defRPr>
            </a:lvl6pPr>
            <a:lvl7pPr marL="2971800" indent="-228600">
              <a:spcBef>
                <a:spcPct val="20000"/>
              </a:spcBef>
              <a:buFont typeface="Arial"/>
              <a:buChar char="•"/>
              <a:defRPr sz="2000">
                <a:latin typeface="+mn-lt"/>
                <a:ea typeface="+mn-ea"/>
                <a:cs typeface="+mn-cs"/>
              </a:defRPr>
            </a:lvl7pPr>
            <a:lvl8pPr marL="3429000" indent="-228600">
              <a:spcBef>
                <a:spcPct val="20000"/>
              </a:spcBef>
              <a:buFont typeface="Arial"/>
              <a:buChar char="•"/>
              <a:defRPr sz="2000">
                <a:latin typeface="+mn-lt"/>
                <a:ea typeface="+mn-ea"/>
                <a:cs typeface="+mn-cs"/>
              </a:defRPr>
            </a:lvl8pPr>
            <a:lvl9pPr marL="3886200" indent="-228600">
              <a:spcBef>
                <a:spcPct val="20000"/>
              </a:spcBef>
              <a:buFont typeface="Arial"/>
              <a:buChar char="•"/>
              <a:defRPr sz="2000">
                <a:latin typeface="+mn-lt"/>
                <a:ea typeface="+mn-ea"/>
                <a:cs typeface="+mn-cs"/>
              </a:defRPr>
            </a:lvl9pPr>
          </a:lstStyle>
          <a:p>
            <a:pPr marL="226478" indent="-226478">
              <a:lnSpc>
                <a:spcPct val="115000"/>
              </a:lnSpc>
              <a:spcBef>
                <a:spcPts val="1067"/>
              </a:spcBef>
            </a:pPr>
            <a:r>
              <a:rPr lang="en-US" sz="2133" dirty="0" smtClean="0">
                <a:solidFill>
                  <a:schemeClr val="tx1"/>
                </a:solidFill>
              </a:rPr>
              <a:t>Extensive Distribution Point infrastructure</a:t>
            </a:r>
            <a:endParaRPr lang="en-US" sz="2133" dirty="0">
              <a:solidFill>
                <a:schemeClr val="tx1"/>
              </a:solidFill>
            </a:endParaRPr>
          </a:p>
          <a:p>
            <a:pPr marL="226478" indent="-226478">
              <a:lnSpc>
                <a:spcPct val="115000"/>
              </a:lnSpc>
              <a:spcBef>
                <a:spcPts val="1067"/>
              </a:spcBef>
            </a:pPr>
            <a:r>
              <a:rPr lang="en-GB" sz="2133" dirty="0" smtClean="0">
                <a:solidFill>
                  <a:schemeClr val="tx1"/>
                </a:solidFill>
              </a:rPr>
              <a:t>Slow deployment of installs &amp; updates</a:t>
            </a:r>
            <a:endParaRPr lang="en-GB" sz="2133" dirty="0">
              <a:solidFill>
                <a:schemeClr val="tx1"/>
              </a:solidFill>
            </a:endParaRPr>
          </a:p>
          <a:p>
            <a:r>
              <a:rPr lang="en-US" sz="2133" dirty="0" smtClean="0">
                <a:solidFill>
                  <a:schemeClr val="tx1"/>
                </a:solidFill>
              </a:rPr>
              <a:t>Scheduled off-peak hour updates</a:t>
            </a:r>
            <a:endParaRPr lang="en-US" sz="2133" dirty="0">
              <a:solidFill>
                <a:schemeClr val="tx1"/>
              </a:solidFill>
            </a:endParaRPr>
          </a:p>
        </p:txBody>
      </p:sp>
      <p:cxnSp>
        <p:nvCxnSpPr>
          <p:cNvPr id="160" name="Elbow Connector 159"/>
          <p:cNvCxnSpPr/>
          <p:nvPr/>
        </p:nvCxnSpPr>
        <p:spPr>
          <a:xfrm rot="16200000" flipV="1">
            <a:off x="6804917" y="2642241"/>
            <a:ext cx="365760" cy="6217920"/>
          </a:xfrm>
          <a:prstGeom prst="bentConnector2">
            <a:avLst/>
          </a:prstGeom>
          <a:ln w="12700">
            <a:solidFill>
              <a:srgbClr val="FF0000">
                <a:alpha val="73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1" name="Elbow Connector 160"/>
          <p:cNvCxnSpPr/>
          <p:nvPr/>
        </p:nvCxnSpPr>
        <p:spPr>
          <a:xfrm rot="16200000" flipV="1">
            <a:off x="7150557" y="2256165"/>
            <a:ext cx="487680" cy="7010400"/>
          </a:xfrm>
          <a:prstGeom prst="bentConnector2">
            <a:avLst/>
          </a:prstGeom>
          <a:ln w="12700">
            <a:solidFill>
              <a:srgbClr val="FF0000">
                <a:alpha val="50000"/>
              </a:srgbClr>
            </a:solidFill>
            <a:prstDash val="solid"/>
          </a:ln>
          <a:effectLst/>
        </p:spPr>
        <p:style>
          <a:lnRef idx="2">
            <a:schemeClr val="accent1"/>
          </a:lnRef>
          <a:fillRef idx="0">
            <a:schemeClr val="accent1"/>
          </a:fillRef>
          <a:effectRef idx="1">
            <a:schemeClr val="accent1"/>
          </a:effectRef>
          <a:fontRef idx="minor">
            <a:schemeClr val="tx1"/>
          </a:fontRef>
        </p:style>
      </p:cxnSp>
      <p:sp>
        <p:nvSpPr>
          <p:cNvPr id="214" name="Trapezoid 213"/>
          <p:cNvSpPr/>
          <p:nvPr/>
        </p:nvSpPr>
        <p:spPr>
          <a:xfrm rot="5400000">
            <a:off x="2378635" y="4327949"/>
            <a:ext cx="864051" cy="1548443"/>
          </a:xfrm>
          <a:prstGeom prst="trapezoid">
            <a:avLst>
              <a:gd name="adj" fmla="val 50000"/>
            </a:avLst>
          </a:prstGeom>
          <a:solidFill>
            <a:schemeClr val="accent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371" name="Oval 370"/>
          <p:cNvSpPr/>
          <p:nvPr/>
        </p:nvSpPr>
        <p:spPr>
          <a:xfrm>
            <a:off x="612256" y="4232650"/>
            <a:ext cx="1573952" cy="1623613"/>
          </a:xfrm>
          <a:prstGeom prst="ellipse">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sz="2400" dirty="0">
              <a:solidFill>
                <a:srgbClr val="46555F"/>
              </a:solidFill>
              <a:latin typeface="Arial" panose="020B0604020202020204" pitchFamily="34" charset="0"/>
              <a:cs typeface="Arial" panose="020B0604020202020204" pitchFamily="34" charset="0"/>
            </a:endParaRPr>
          </a:p>
        </p:txBody>
      </p:sp>
      <p:sp>
        <p:nvSpPr>
          <p:cNvPr id="368" name="Content Placeholder 9"/>
          <p:cNvSpPr txBox="1">
            <a:spLocks noChangeAspect="1"/>
          </p:cNvSpPr>
          <p:nvPr/>
        </p:nvSpPr>
        <p:spPr bwMode="auto">
          <a:xfrm>
            <a:off x="491952" y="6033827"/>
            <a:ext cx="1796472" cy="384683"/>
          </a:xfrm>
          <a:prstGeom prst="rect">
            <a:avLst/>
          </a:prstGeom>
          <a:noFill/>
          <a:ln w="9525">
            <a:noFill/>
            <a:miter lim="800000"/>
            <a:headEnd/>
            <a:tailEnd/>
          </a:ln>
        </p:spPr>
        <p:txBody>
          <a:bodyPr>
            <a:prstTxWarp prst="textNoShape">
              <a:avLst/>
            </a:prstTxWarp>
          </a:bodyPr>
          <a:lstStyle/>
          <a:p>
            <a:pPr algn="ctr">
              <a:spcBef>
                <a:spcPct val="20000"/>
              </a:spcBef>
            </a:pPr>
            <a:r>
              <a:rPr lang="en-US" sz="1600" b="1" dirty="0" smtClean="0">
                <a:solidFill>
                  <a:schemeClr val="accent1"/>
                </a:solidFill>
                <a:latin typeface="Arial" panose="020B0604020202020204" pitchFamily="34" charset="0"/>
                <a:ea typeface="Univers 65 Bold" pitchFamily="-104" charset="0"/>
                <a:cs typeface="Arial" panose="020B0604020202020204" pitchFamily="34" charset="0"/>
              </a:rPr>
              <a:t>MSFT SCCM</a:t>
            </a:r>
            <a:endParaRPr lang="en-US" sz="1600" b="1" dirty="0">
              <a:solidFill>
                <a:schemeClr val="accent1"/>
              </a:solidFill>
              <a:latin typeface="Arial" panose="020B0604020202020204" pitchFamily="34" charset="0"/>
              <a:ea typeface="Univers 65 Bold" pitchFamily="-104" charset="0"/>
              <a:cs typeface="Arial" panose="020B0604020202020204" pitchFamily="34" charset="0"/>
            </a:endParaRPr>
          </a:p>
        </p:txBody>
      </p:sp>
      <p:cxnSp>
        <p:nvCxnSpPr>
          <p:cNvPr id="261" name="Elbow Connector 260"/>
          <p:cNvCxnSpPr/>
          <p:nvPr/>
        </p:nvCxnSpPr>
        <p:spPr>
          <a:xfrm rot="5400000">
            <a:off x="5745813" y="1582175"/>
            <a:ext cx="609600" cy="4822687"/>
          </a:xfrm>
          <a:prstGeom prst="bentConnector3">
            <a:avLst>
              <a:gd name="adj1" fmla="val 9975"/>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00" name="Elbow Connector 199"/>
          <p:cNvCxnSpPr/>
          <p:nvPr/>
        </p:nvCxnSpPr>
        <p:spPr>
          <a:xfrm rot="5400000">
            <a:off x="6186627" y="1191557"/>
            <a:ext cx="609600" cy="5608320"/>
          </a:xfrm>
          <a:prstGeom prst="bentConnector3">
            <a:avLst>
              <a:gd name="adj1" fmla="val 17118"/>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01" name="Elbow Connector 200"/>
          <p:cNvCxnSpPr/>
          <p:nvPr/>
        </p:nvCxnSpPr>
        <p:spPr>
          <a:xfrm rot="5400000">
            <a:off x="6612031" y="819936"/>
            <a:ext cx="609600" cy="6339840"/>
          </a:xfrm>
          <a:prstGeom prst="bentConnector3">
            <a:avLst>
              <a:gd name="adj1" fmla="val 26642"/>
            </a:avLst>
          </a:prstGeom>
          <a:ln w="12700">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2" name="Elbow Connector 201"/>
          <p:cNvCxnSpPr/>
          <p:nvPr/>
        </p:nvCxnSpPr>
        <p:spPr>
          <a:xfrm rot="5400000">
            <a:off x="7038060" y="451743"/>
            <a:ext cx="609600" cy="7071360"/>
          </a:xfrm>
          <a:prstGeom prst="bentConnector3">
            <a:avLst>
              <a:gd name="adj1" fmla="val 37356"/>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12" name="Oval 211"/>
          <p:cNvSpPr/>
          <p:nvPr/>
        </p:nvSpPr>
        <p:spPr>
          <a:xfrm>
            <a:off x="2881323" y="4232650"/>
            <a:ext cx="1573952" cy="1623613"/>
          </a:xfrm>
          <a:prstGeom prst="ellipse">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srgbClr val="46555F"/>
              </a:solidFill>
              <a:latin typeface="Arial" panose="020B0604020202020204" pitchFamily="34" charset="0"/>
              <a:cs typeface="Arial" panose="020B0604020202020204" pitchFamily="34" charset="0"/>
            </a:endParaRPr>
          </a:p>
        </p:txBody>
      </p:sp>
      <p:sp>
        <p:nvSpPr>
          <p:cNvPr id="377" name="Content Placeholder 9"/>
          <p:cNvSpPr txBox="1">
            <a:spLocks noChangeAspect="1"/>
          </p:cNvSpPr>
          <p:nvPr/>
        </p:nvSpPr>
        <p:spPr bwMode="auto">
          <a:xfrm>
            <a:off x="2761019" y="6033827"/>
            <a:ext cx="1796472" cy="560708"/>
          </a:xfrm>
          <a:prstGeom prst="rect">
            <a:avLst/>
          </a:prstGeom>
          <a:noFill/>
          <a:ln w="9525">
            <a:noFill/>
            <a:miter lim="800000"/>
            <a:headEnd/>
            <a:tailEnd/>
          </a:ln>
        </p:spPr>
        <p:txBody>
          <a:bodyPr>
            <a:prstTxWarp prst="textNoShape">
              <a:avLst/>
            </a:prstTxWarp>
          </a:bodyPr>
          <a:lstStyle/>
          <a:p>
            <a:pPr algn="ctr">
              <a:spcBef>
                <a:spcPct val="20000"/>
              </a:spcBef>
            </a:pPr>
            <a:r>
              <a:rPr lang="en-US" sz="1600" b="1" dirty="0" smtClean="0">
                <a:solidFill>
                  <a:schemeClr val="accent1"/>
                </a:solidFill>
                <a:latin typeface="Arial" panose="020B0604020202020204" pitchFamily="34" charset="0"/>
                <a:ea typeface="Univers 65 Bold" pitchFamily="-104" charset="0"/>
                <a:cs typeface="Arial" panose="020B0604020202020204" pitchFamily="34" charset="0"/>
              </a:rPr>
              <a:t>Distribution Point</a:t>
            </a:r>
            <a:endParaRPr lang="en-US" sz="1600" b="1" dirty="0">
              <a:solidFill>
                <a:schemeClr val="accent1"/>
              </a:solidFill>
              <a:latin typeface="Arial" panose="020B0604020202020204" pitchFamily="34" charset="0"/>
              <a:ea typeface="Univers 65 Bold" pitchFamily="-104" charset="0"/>
              <a:cs typeface="Arial" panose="020B0604020202020204" pitchFamily="34" charset="0"/>
            </a:endParaRPr>
          </a:p>
        </p:txBody>
      </p:sp>
      <p:grpSp>
        <p:nvGrpSpPr>
          <p:cNvPr id="25" name="Group 24"/>
          <p:cNvGrpSpPr/>
          <p:nvPr/>
        </p:nvGrpSpPr>
        <p:grpSpPr>
          <a:xfrm>
            <a:off x="8170280" y="4949972"/>
            <a:ext cx="3068233" cy="559837"/>
            <a:chOff x="6127709" y="3848554"/>
            <a:chExt cx="2301175" cy="419878"/>
          </a:xfrm>
        </p:grpSpPr>
        <p:grpSp>
          <p:nvGrpSpPr>
            <p:cNvPr id="107" name="Group 106"/>
            <p:cNvGrpSpPr/>
            <p:nvPr/>
          </p:nvGrpSpPr>
          <p:grpSpPr>
            <a:xfrm>
              <a:off x="6127709" y="3848554"/>
              <a:ext cx="2301175" cy="419878"/>
              <a:chOff x="6127709" y="2602480"/>
              <a:chExt cx="2301175" cy="419878"/>
            </a:xfrm>
          </p:grpSpPr>
          <p:pic>
            <p:nvPicPr>
              <p:cNvPr id="108" name="Picture 107"/>
              <p:cNvPicPr>
                <a:picLocks noChangeAspect="1"/>
              </p:cNvPicPr>
              <p:nvPr/>
            </p:nvPicPr>
            <p:blipFill rotWithShape="1">
              <a:blip r:embed="rId4" cstate="print">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t="16651" r="24417" b="17378"/>
              <a:stretch/>
            </p:blipFill>
            <p:spPr>
              <a:xfrm>
                <a:off x="6127709" y="2602480"/>
                <a:ext cx="481059" cy="419878"/>
              </a:xfrm>
              <a:prstGeom prst="rect">
                <a:avLst/>
              </a:prstGeom>
            </p:spPr>
          </p:pic>
          <p:pic>
            <p:nvPicPr>
              <p:cNvPr id="109" name="Picture 108"/>
              <p:cNvPicPr>
                <a:picLocks noChangeAspect="1"/>
              </p:cNvPicPr>
              <p:nvPr/>
            </p:nvPicPr>
            <p:blipFill rotWithShape="1">
              <a:blip r:embed="rId4" cstate="print">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t="16651" r="24417" b="17378"/>
              <a:stretch/>
            </p:blipFill>
            <p:spPr>
              <a:xfrm>
                <a:off x="6734414" y="2602480"/>
                <a:ext cx="481059" cy="419878"/>
              </a:xfrm>
              <a:prstGeom prst="rect">
                <a:avLst/>
              </a:prstGeom>
            </p:spPr>
          </p:pic>
          <p:pic>
            <p:nvPicPr>
              <p:cNvPr id="110" name="Picture 109"/>
              <p:cNvPicPr>
                <a:picLocks noChangeAspect="1"/>
              </p:cNvPicPr>
              <p:nvPr/>
            </p:nvPicPr>
            <p:blipFill rotWithShape="1">
              <a:blip r:embed="rId4" cstate="print">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t="16651" r="24417" b="17378"/>
              <a:stretch/>
            </p:blipFill>
            <p:spPr>
              <a:xfrm>
                <a:off x="7341119" y="2602480"/>
                <a:ext cx="481059" cy="419878"/>
              </a:xfrm>
              <a:prstGeom prst="rect">
                <a:avLst/>
              </a:prstGeom>
            </p:spPr>
          </p:pic>
          <p:pic>
            <p:nvPicPr>
              <p:cNvPr id="111" name="Picture 110"/>
              <p:cNvPicPr>
                <a:picLocks noChangeAspect="1"/>
              </p:cNvPicPr>
              <p:nvPr/>
            </p:nvPicPr>
            <p:blipFill rotWithShape="1">
              <a:blip r:embed="rId4" cstate="print">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t="16651" r="24417" b="17378"/>
              <a:stretch/>
            </p:blipFill>
            <p:spPr>
              <a:xfrm>
                <a:off x="7947825" y="2602480"/>
                <a:ext cx="481059" cy="419878"/>
              </a:xfrm>
              <a:prstGeom prst="rect">
                <a:avLst/>
              </a:prstGeom>
            </p:spPr>
          </p:pic>
        </p:grpSp>
        <p:grpSp>
          <p:nvGrpSpPr>
            <p:cNvPr id="148" name="Group 147"/>
            <p:cNvGrpSpPr/>
            <p:nvPr/>
          </p:nvGrpSpPr>
          <p:grpSpPr>
            <a:xfrm>
              <a:off x="6150479" y="3901520"/>
              <a:ext cx="2222737" cy="240256"/>
              <a:chOff x="6150479" y="3274291"/>
              <a:chExt cx="2222737" cy="240256"/>
            </a:xfrm>
          </p:grpSpPr>
          <p:sp>
            <p:nvSpPr>
              <p:cNvPr id="149" name="Rectangle 148"/>
              <p:cNvSpPr/>
              <p:nvPr/>
            </p:nvSpPr>
            <p:spPr>
              <a:xfrm>
                <a:off x="6150479"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150" name="Rectangle 149"/>
              <p:cNvSpPr/>
              <p:nvPr/>
            </p:nvSpPr>
            <p:spPr>
              <a:xfrm>
                <a:off x="6756910"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151" name="Rectangle 150"/>
              <p:cNvSpPr/>
              <p:nvPr/>
            </p:nvSpPr>
            <p:spPr>
              <a:xfrm>
                <a:off x="7366703"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152" name="Rectangle 151"/>
              <p:cNvSpPr/>
              <p:nvPr/>
            </p:nvSpPr>
            <p:spPr>
              <a:xfrm>
                <a:off x="7969772"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grpSp>
      </p:grpSp>
      <p:grpSp>
        <p:nvGrpSpPr>
          <p:cNvPr id="23" name="Group 22"/>
          <p:cNvGrpSpPr/>
          <p:nvPr/>
        </p:nvGrpSpPr>
        <p:grpSpPr>
          <a:xfrm>
            <a:off x="8170280" y="3150652"/>
            <a:ext cx="3068233" cy="559837"/>
            <a:chOff x="6127709" y="2602480"/>
            <a:chExt cx="2301175" cy="419878"/>
          </a:xfrm>
        </p:grpSpPr>
        <p:grpSp>
          <p:nvGrpSpPr>
            <p:cNvPr id="3" name="Group 2"/>
            <p:cNvGrpSpPr/>
            <p:nvPr/>
          </p:nvGrpSpPr>
          <p:grpSpPr>
            <a:xfrm>
              <a:off x="6127709" y="2602480"/>
              <a:ext cx="2301175" cy="419878"/>
              <a:chOff x="6127709" y="2602480"/>
              <a:chExt cx="2301175" cy="419878"/>
            </a:xfrm>
          </p:grpSpPr>
          <p:pic>
            <p:nvPicPr>
              <p:cNvPr id="98" name="Picture 97"/>
              <p:cNvPicPr>
                <a:picLocks noChangeAspect="1"/>
              </p:cNvPicPr>
              <p:nvPr/>
            </p:nvPicPr>
            <p:blipFill rotWithShape="1">
              <a:blip r:embed="rId4" cstate="print">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t="16651" r="24417" b="17378"/>
              <a:stretch/>
            </p:blipFill>
            <p:spPr>
              <a:xfrm>
                <a:off x="6127709" y="2602480"/>
                <a:ext cx="481059" cy="419878"/>
              </a:xfrm>
              <a:prstGeom prst="rect">
                <a:avLst/>
              </a:prstGeom>
            </p:spPr>
          </p:pic>
          <p:pic>
            <p:nvPicPr>
              <p:cNvPr id="99" name="Picture 98"/>
              <p:cNvPicPr>
                <a:picLocks noChangeAspect="1"/>
              </p:cNvPicPr>
              <p:nvPr/>
            </p:nvPicPr>
            <p:blipFill rotWithShape="1">
              <a:blip r:embed="rId4" cstate="print">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t="16651" r="24417" b="17378"/>
              <a:stretch/>
            </p:blipFill>
            <p:spPr>
              <a:xfrm>
                <a:off x="6734414" y="2602480"/>
                <a:ext cx="481059" cy="419878"/>
              </a:xfrm>
              <a:prstGeom prst="rect">
                <a:avLst/>
              </a:prstGeom>
            </p:spPr>
          </p:pic>
          <p:pic>
            <p:nvPicPr>
              <p:cNvPr id="100" name="Picture 99"/>
              <p:cNvPicPr>
                <a:picLocks noChangeAspect="1"/>
              </p:cNvPicPr>
              <p:nvPr/>
            </p:nvPicPr>
            <p:blipFill rotWithShape="1">
              <a:blip r:embed="rId4" cstate="print">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t="16651" r="24417" b="17378"/>
              <a:stretch/>
            </p:blipFill>
            <p:spPr>
              <a:xfrm>
                <a:off x="7341119" y="2602480"/>
                <a:ext cx="481059" cy="419878"/>
              </a:xfrm>
              <a:prstGeom prst="rect">
                <a:avLst/>
              </a:prstGeom>
            </p:spPr>
          </p:pic>
          <p:pic>
            <p:nvPicPr>
              <p:cNvPr id="101" name="Picture 100"/>
              <p:cNvPicPr>
                <a:picLocks noChangeAspect="1"/>
              </p:cNvPicPr>
              <p:nvPr/>
            </p:nvPicPr>
            <p:blipFill rotWithShape="1">
              <a:blip r:embed="rId4" cstate="print">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t="16651" r="24417" b="17378"/>
              <a:stretch/>
            </p:blipFill>
            <p:spPr>
              <a:xfrm>
                <a:off x="7947825" y="2602480"/>
                <a:ext cx="481059" cy="419878"/>
              </a:xfrm>
              <a:prstGeom prst="rect">
                <a:avLst/>
              </a:prstGeom>
            </p:spPr>
          </p:pic>
        </p:grpSp>
        <p:grpSp>
          <p:nvGrpSpPr>
            <p:cNvPr id="126" name="Group 125"/>
            <p:cNvGrpSpPr/>
            <p:nvPr/>
          </p:nvGrpSpPr>
          <p:grpSpPr>
            <a:xfrm>
              <a:off x="6150479" y="2655195"/>
              <a:ext cx="2222737" cy="240256"/>
              <a:chOff x="6150479" y="3274291"/>
              <a:chExt cx="2222737" cy="240256"/>
            </a:xfrm>
          </p:grpSpPr>
          <p:sp>
            <p:nvSpPr>
              <p:cNvPr id="127" name="Rectangle 126"/>
              <p:cNvSpPr/>
              <p:nvPr/>
            </p:nvSpPr>
            <p:spPr>
              <a:xfrm>
                <a:off x="6150479"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128" name="Rectangle 127"/>
              <p:cNvSpPr/>
              <p:nvPr/>
            </p:nvSpPr>
            <p:spPr>
              <a:xfrm>
                <a:off x="6753472"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129" name="Rectangle 128"/>
              <p:cNvSpPr/>
              <p:nvPr/>
            </p:nvSpPr>
            <p:spPr>
              <a:xfrm>
                <a:off x="7366703"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130" name="Rectangle 129"/>
              <p:cNvSpPr/>
              <p:nvPr/>
            </p:nvSpPr>
            <p:spPr>
              <a:xfrm>
                <a:off x="7969772"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grpSp>
      </p:grpSp>
      <p:grpSp>
        <p:nvGrpSpPr>
          <p:cNvPr id="24" name="Group 23"/>
          <p:cNvGrpSpPr/>
          <p:nvPr/>
        </p:nvGrpSpPr>
        <p:grpSpPr>
          <a:xfrm>
            <a:off x="8170280" y="3916052"/>
            <a:ext cx="3068233" cy="559837"/>
            <a:chOff x="6127709" y="3225517"/>
            <a:chExt cx="2301175" cy="419878"/>
          </a:xfrm>
        </p:grpSpPr>
        <p:grpSp>
          <p:nvGrpSpPr>
            <p:cNvPr id="102" name="Group 101"/>
            <p:cNvGrpSpPr/>
            <p:nvPr/>
          </p:nvGrpSpPr>
          <p:grpSpPr>
            <a:xfrm>
              <a:off x="6127709" y="3225517"/>
              <a:ext cx="2301175" cy="419878"/>
              <a:chOff x="6127709" y="2602480"/>
              <a:chExt cx="2301175" cy="419878"/>
            </a:xfrm>
          </p:grpSpPr>
          <p:pic>
            <p:nvPicPr>
              <p:cNvPr id="103" name="Picture 102"/>
              <p:cNvPicPr>
                <a:picLocks noChangeAspect="1"/>
              </p:cNvPicPr>
              <p:nvPr/>
            </p:nvPicPr>
            <p:blipFill rotWithShape="1">
              <a:blip r:embed="rId4" cstate="print">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t="16651" r="24417" b="17378"/>
              <a:stretch/>
            </p:blipFill>
            <p:spPr>
              <a:xfrm>
                <a:off x="6127709" y="2602480"/>
                <a:ext cx="481059" cy="419878"/>
              </a:xfrm>
              <a:prstGeom prst="rect">
                <a:avLst/>
              </a:prstGeom>
            </p:spPr>
          </p:pic>
          <p:pic>
            <p:nvPicPr>
              <p:cNvPr id="104" name="Picture 103"/>
              <p:cNvPicPr>
                <a:picLocks noChangeAspect="1"/>
              </p:cNvPicPr>
              <p:nvPr/>
            </p:nvPicPr>
            <p:blipFill rotWithShape="1">
              <a:blip r:embed="rId4" cstate="print">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t="16651" r="24417" b="17378"/>
              <a:stretch/>
            </p:blipFill>
            <p:spPr>
              <a:xfrm>
                <a:off x="6734414" y="2602480"/>
                <a:ext cx="481059" cy="419878"/>
              </a:xfrm>
              <a:prstGeom prst="rect">
                <a:avLst/>
              </a:prstGeom>
            </p:spPr>
          </p:pic>
          <p:pic>
            <p:nvPicPr>
              <p:cNvPr id="105" name="Picture 104"/>
              <p:cNvPicPr>
                <a:picLocks noChangeAspect="1"/>
              </p:cNvPicPr>
              <p:nvPr/>
            </p:nvPicPr>
            <p:blipFill rotWithShape="1">
              <a:blip r:embed="rId4" cstate="print">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t="16651" r="24417" b="17378"/>
              <a:stretch/>
            </p:blipFill>
            <p:spPr>
              <a:xfrm>
                <a:off x="7341119" y="2602480"/>
                <a:ext cx="481059" cy="419878"/>
              </a:xfrm>
              <a:prstGeom prst="rect">
                <a:avLst/>
              </a:prstGeom>
            </p:spPr>
          </p:pic>
          <p:pic>
            <p:nvPicPr>
              <p:cNvPr id="106" name="Picture 105"/>
              <p:cNvPicPr>
                <a:picLocks noChangeAspect="1"/>
              </p:cNvPicPr>
              <p:nvPr/>
            </p:nvPicPr>
            <p:blipFill rotWithShape="1">
              <a:blip r:embed="rId4" cstate="print">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t="16651" r="24417" b="17378"/>
              <a:stretch/>
            </p:blipFill>
            <p:spPr>
              <a:xfrm>
                <a:off x="7947825" y="2602480"/>
                <a:ext cx="481059" cy="419878"/>
              </a:xfrm>
              <a:prstGeom prst="rect">
                <a:avLst/>
              </a:prstGeom>
            </p:spPr>
          </p:pic>
        </p:grpSp>
        <p:grpSp>
          <p:nvGrpSpPr>
            <p:cNvPr id="15" name="Group 14"/>
            <p:cNvGrpSpPr/>
            <p:nvPr/>
          </p:nvGrpSpPr>
          <p:grpSpPr>
            <a:xfrm>
              <a:off x="6150479" y="3274291"/>
              <a:ext cx="2222737" cy="240256"/>
              <a:chOff x="6150479" y="3274291"/>
              <a:chExt cx="2222737" cy="240256"/>
            </a:xfrm>
          </p:grpSpPr>
          <p:sp>
            <p:nvSpPr>
              <p:cNvPr id="14" name="Rectangle 13"/>
              <p:cNvSpPr/>
              <p:nvPr/>
            </p:nvSpPr>
            <p:spPr>
              <a:xfrm>
                <a:off x="6150479"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122" name="Rectangle 121"/>
              <p:cNvSpPr/>
              <p:nvPr/>
            </p:nvSpPr>
            <p:spPr>
              <a:xfrm>
                <a:off x="6753471" y="3274291"/>
                <a:ext cx="402336"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123" name="Rectangle 122"/>
              <p:cNvSpPr/>
              <p:nvPr/>
            </p:nvSpPr>
            <p:spPr>
              <a:xfrm>
                <a:off x="7363265" y="3274291"/>
                <a:ext cx="411480"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124" name="Rectangle 123"/>
              <p:cNvSpPr/>
              <p:nvPr/>
            </p:nvSpPr>
            <p:spPr>
              <a:xfrm>
                <a:off x="7969772"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grpSp>
      </p:grpSp>
      <p:grpSp>
        <p:nvGrpSpPr>
          <p:cNvPr id="26" name="Group 25"/>
          <p:cNvGrpSpPr/>
          <p:nvPr/>
        </p:nvGrpSpPr>
        <p:grpSpPr>
          <a:xfrm>
            <a:off x="8170280" y="5700858"/>
            <a:ext cx="3068233" cy="559837"/>
            <a:chOff x="6127709" y="4471591"/>
            <a:chExt cx="2301175" cy="419878"/>
          </a:xfrm>
        </p:grpSpPr>
        <p:grpSp>
          <p:nvGrpSpPr>
            <p:cNvPr id="112" name="Group 111"/>
            <p:cNvGrpSpPr/>
            <p:nvPr/>
          </p:nvGrpSpPr>
          <p:grpSpPr>
            <a:xfrm>
              <a:off x="6127709" y="4471591"/>
              <a:ext cx="2301175" cy="419878"/>
              <a:chOff x="6127709" y="2602480"/>
              <a:chExt cx="2301175" cy="419878"/>
            </a:xfrm>
          </p:grpSpPr>
          <p:pic>
            <p:nvPicPr>
              <p:cNvPr id="113" name="Picture 112"/>
              <p:cNvPicPr>
                <a:picLocks noChangeAspect="1"/>
              </p:cNvPicPr>
              <p:nvPr/>
            </p:nvPicPr>
            <p:blipFill rotWithShape="1">
              <a:blip r:embed="rId4" cstate="print">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t="16651" r="24417" b="17378"/>
              <a:stretch/>
            </p:blipFill>
            <p:spPr>
              <a:xfrm>
                <a:off x="6127709" y="2602480"/>
                <a:ext cx="481059" cy="419878"/>
              </a:xfrm>
              <a:prstGeom prst="rect">
                <a:avLst/>
              </a:prstGeom>
            </p:spPr>
          </p:pic>
          <p:pic>
            <p:nvPicPr>
              <p:cNvPr id="114" name="Picture 113"/>
              <p:cNvPicPr>
                <a:picLocks noChangeAspect="1"/>
              </p:cNvPicPr>
              <p:nvPr/>
            </p:nvPicPr>
            <p:blipFill rotWithShape="1">
              <a:blip r:embed="rId4" cstate="print">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t="16651" r="24417" b="17378"/>
              <a:stretch/>
            </p:blipFill>
            <p:spPr>
              <a:xfrm>
                <a:off x="6734414" y="2602480"/>
                <a:ext cx="481059" cy="419878"/>
              </a:xfrm>
              <a:prstGeom prst="rect">
                <a:avLst/>
              </a:prstGeom>
            </p:spPr>
          </p:pic>
          <p:pic>
            <p:nvPicPr>
              <p:cNvPr id="115" name="Picture 114"/>
              <p:cNvPicPr>
                <a:picLocks noChangeAspect="1"/>
              </p:cNvPicPr>
              <p:nvPr/>
            </p:nvPicPr>
            <p:blipFill rotWithShape="1">
              <a:blip r:embed="rId4" cstate="print">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t="16651" r="24417" b="17378"/>
              <a:stretch/>
            </p:blipFill>
            <p:spPr>
              <a:xfrm>
                <a:off x="7341119" y="2602480"/>
                <a:ext cx="481059" cy="419878"/>
              </a:xfrm>
              <a:prstGeom prst="rect">
                <a:avLst/>
              </a:prstGeom>
            </p:spPr>
          </p:pic>
          <p:pic>
            <p:nvPicPr>
              <p:cNvPr id="116" name="Picture 115"/>
              <p:cNvPicPr>
                <a:picLocks noChangeAspect="1"/>
              </p:cNvPicPr>
              <p:nvPr/>
            </p:nvPicPr>
            <p:blipFill rotWithShape="1">
              <a:blip r:embed="rId4" cstate="print">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t="16651" r="24417" b="17378"/>
              <a:stretch/>
            </p:blipFill>
            <p:spPr>
              <a:xfrm>
                <a:off x="7947825" y="2602480"/>
                <a:ext cx="481059" cy="419878"/>
              </a:xfrm>
              <a:prstGeom prst="rect">
                <a:avLst/>
              </a:prstGeom>
            </p:spPr>
          </p:pic>
        </p:grpSp>
        <p:grpSp>
          <p:nvGrpSpPr>
            <p:cNvPr id="131" name="Group 130"/>
            <p:cNvGrpSpPr/>
            <p:nvPr/>
          </p:nvGrpSpPr>
          <p:grpSpPr>
            <a:xfrm>
              <a:off x="6150479" y="4520616"/>
              <a:ext cx="2222737" cy="240256"/>
              <a:chOff x="6150479" y="3274291"/>
              <a:chExt cx="2222737" cy="240256"/>
            </a:xfrm>
          </p:grpSpPr>
          <p:sp>
            <p:nvSpPr>
              <p:cNvPr id="138" name="Rectangle 137"/>
              <p:cNvSpPr/>
              <p:nvPr/>
            </p:nvSpPr>
            <p:spPr>
              <a:xfrm>
                <a:off x="6150479"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140" name="Rectangle 139"/>
              <p:cNvSpPr/>
              <p:nvPr/>
            </p:nvSpPr>
            <p:spPr>
              <a:xfrm>
                <a:off x="6756910"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141" name="Rectangle 140"/>
              <p:cNvSpPr/>
              <p:nvPr/>
            </p:nvSpPr>
            <p:spPr>
              <a:xfrm>
                <a:off x="7363341"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145" name="Rectangle 144"/>
              <p:cNvSpPr/>
              <p:nvPr/>
            </p:nvSpPr>
            <p:spPr>
              <a:xfrm>
                <a:off x="7969772"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grpSp>
      </p:grpSp>
      <p:sp>
        <p:nvSpPr>
          <p:cNvPr id="266" name="Rectangle 265"/>
          <p:cNvSpPr/>
          <p:nvPr/>
        </p:nvSpPr>
        <p:spPr>
          <a:xfrm>
            <a:off x="6837168" y="3718910"/>
            <a:ext cx="116528" cy="1983401"/>
          </a:xfrm>
          <a:prstGeom prst="rec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cxnSp>
        <p:nvCxnSpPr>
          <p:cNvPr id="134" name="Elbow Connector 133"/>
          <p:cNvCxnSpPr>
            <a:stCxn id="114" idx="0"/>
          </p:cNvCxnSpPr>
          <p:nvPr/>
        </p:nvCxnSpPr>
        <p:spPr>
          <a:xfrm rot="16200000" flipV="1">
            <a:off x="6725953" y="3126884"/>
            <a:ext cx="75649" cy="5072299"/>
          </a:xfrm>
          <a:prstGeom prst="bentConnector2">
            <a:avLst/>
          </a:prstGeom>
          <a:ln w="12700">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6"/>
          <a:stretch>
            <a:fillRect/>
          </a:stretch>
        </p:blipFill>
        <p:spPr>
          <a:xfrm>
            <a:off x="877126" y="4557696"/>
            <a:ext cx="1010624" cy="1010624"/>
          </a:xfrm>
          <a:prstGeom prst="rect">
            <a:avLst/>
          </a:prstGeom>
        </p:spPr>
      </p:pic>
      <p:pic>
        <p:nvPicPr>
          <p:cNvPr id="12" name="Picture 11"/>
          <p:cNvPicPr>
            <a:picLocks noChangeAspect="1"/>
          </p:cNvPicPr>
          <p:nvPr/>
        </p:nvPicPr>
        <p:blipFill>
          <a:blip r:embed="rId7"/>
          <a:stretch>
            <a:fillRect/>
          </a:stretch>
        </p:blipFill>
        <p:spPr>
          <a:xfrm>
            <a:off x="3152327" y="4552718"/>
            <a:ext cx="1031944" cy="1031944"/>
          </a:xfrm>
          <a:prstGeom prst="rect">
            <a:avLst/>
          </a:prstGeom>
        </p:spPr>
      </p:pic>
      <p:sp>
        <p:nvSpPr>
          <p:cNvPr id="77" name="TextBox 76"/>
          <p:cNvSpPr txBox="1"/>
          <p:nvPr/>
        </p:nvSpPr>
        <p:spPr>
          <a:xfrm>
            <a:off x="8240587" y="2027795"/>
            <a:ext cx="2831855" cy="420564"/>
          </a:xfrm>
          <a:prstGeom prst="rect">
            <a:avLst/>
          </a:prstGeom>
          <a:noFill/>
        </p:spPr>
        <p:txBody>
          <a:bodyPr wrap="square">
            <a:spAutoFit/>
          </a:bodyPr>
          <a:lstStyle/>
          <a:p>
            <a:pPr algn="ctr">
              <a:defRPr/>
            </a:pPr>
            <a:r>
              <a:rPr lang="en-GB" sz="2133" b="1" dirty="0" smtClean="0">
                <a:latin typeface="Arial" panose="020B0604020202020204" pitchFamily="34" charset="0"/>
                <a:ea typeface="ＭＳ Ｐゴシック" pitchFamily="-112" charset="-128"/>
                <a:cs typeface="Arial" panose="020B0604020202020204" pitchFamily="34" charset="0"/>
              </a:rPr>
              <a:t>Corporate Office</a:t>
            </a:r>
            <a:endParaRPr lang="en-GB" sz="1467" dirty="0">
              <a:latin typeface="Arial" panose="020B0604020202020204" pitchFamily="34" charset="0"/>
              <a:ea typeface="ＭＳ Ｐゴシック" pitchFamily="-112" charset="-128"/>
              <a:cs typeface="Arial" panose="020B0604020202020204" pitchFamily="34" charset="0"/>
            </a:endParaRPr>
          </a:p>
        </p:txBody>
      </p:sp>
      <p:sp>
        <p:nvSpPr>
          <p:cNvPr id="78" name="TextBox 77"/>
          <p:cNvSpPr txBox="1"/>
          <p:nvPr/>
        </p:nvSpPr>
        <p:spPr>
          <a:xfrm>
            <a:off x="8624283" y="2620280"/>
            <a:ext cx="2204450" cy="307777"/>
          </a:xfrm>
          <a:prstGeom prst="rect">
            <a:avLst/>
          </a:prstGeom>
          <a:noFill/>
        </p:spPr>
        <p:txBody>
          <a:bodyPr wrap="none" rtlCol="0">
            <a:spAutoFit/>
          </a:bodyPr>
          <a:lstStyle/>
          <a:p>
            <a:r>
              <a:rPr lang="en-US" sz="1400" smtClean="0"/>
              <a:t>Sequential batch updates</a:t>
            </a:r>
            <a:endParaRPr lang="en-US" sz="1400" dirty="0"/>
          </a:p>
        </p:txBody>
      </p:sp>
    </p:spTree>
    <p:extLst>
      <p:ext uri="{BB962C8B-B14F-4D97-AF65-F5344CB8AC3E}">
        <p14:creationId xmlns:p14="http://schemas.microsoft.com/office/powerpoint/2010/main" val="16620968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wipe(left)">
                                      <p:cBhvr>
                                        <p:cTn id="7" dur="500"/>
                                        <p:tgtEl>
                                          <p:spTgt spid="26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Effect transition="in" filter="wipe(left)">
                                      <p:cBhvr>
                                        <p:cTn id="11" dur="500"/>
                                        <p:tgtEl>
                                          <p:spTgt spid="20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01"/>
                                        </p:tgtEl>
                                        <p:attrNameLst>
                                          <p:attrName>style.visibility</p:attrName>
                                        </p:attrNameLst>
                                      </p:cBhvr>
                                      <p:to>
                                        <p:strVal val="visible"/>
                                      </p:to>
                                    </p:set>
                                    <p:animEffect transition="in" filter="wipe(left)">
                                      <p:cBhvr>
                                        <p:cTn id="15" dur="500"/>
                                        <p:tgtEl>
                                          <p:spTgt spid="20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2"/>
                                        </p:tgtEl>
                                        <p:attrNameLst>
                                          <p:attrName>style.visibility</p:attrName>
                                        </p:attrNameLst>
                                      </p:cBhvr>
                                      <p:to>
                                        <p:strVal val="visible"/>
                                      </p:to>
                                    </p:set>
                                    <p:animEffect transition="in" filter="wipe(left)">
                                      <p:cBhvr>
                                        <p:cTn id="19" dur="500"/>
                                        <p:tgtEl>
                                          <p:spTgt spid="20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261"/>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200"/>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201"/>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202"/>
                                        </p:tgtEl>
                                        <p:attrNameLst>
                                          <p:attrName>style.visibility</p:attrName>
                                        </p:attrNameLst>
                                      </p:cBhvr>
                                      <p:to>
                                        <p:strVal val="hidden"/>
                                      </p:to>
                                    </p:set>
                                  </p:childTnLst>
                                </p:cTn>
                              </p:par>
                            </p:childTnLst>
                          </p:cTn>
                        </p:par>
                        <p:par>
                          <p:cTn id="30" fill="hold">
                            <p:stCondLst>
                              <p:cond delay="0"/>
                            </p:stCondLst>
                            <p:childTnLst>
                              <p:par>
                                <p:cTn id="31" presetID="22" presetClass="entr" presetSubtype="8"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par>
                          <p:cTn id="42" fill="hold">
                            <p:stCondLst>
                              <p:cond delay="1500"/>
                            </p:stCondLst>
                            <p:childTnLst>
                              <p:par>
                                <p:cTn id="43" presetID="22" presetClass="entr" presetSubtype="8"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childTnLst>
                          </p:cTn>
                        </p:par>
                        <p:par>
                          <p:cTn id="46" fill="hold">
                            <p:stCondLst>
                              <p:cond delay="2000"/>
                            </p:stCondLst>
                            <p:childTnLst>
                              <p:par>
                                <p:cTn id="47" presetID="1" presetClass="exit" presetSubtype="0" fill="hold" nodeType="afterEffect">
                                  <p:stCondLst>
                                    <p:cond delay="500"/>
                                  </p:stCondLst>
                                  <p:childTnLst>
                                    <p:set>
                                      <p:cBhvr>
                                        <p:cTn id="48" dur="1" fill="hold">
                                          <p:stCondLst>
                                            <p:cond delay="0"/>
                                          </p:stCondLst>
                                        </p:cTn>
                                        <p:tgtEl>
                                          <p:spTgt spid="11"/>
                                        </p:tgtEl>
                                        <p:attrNameLst>
                                          <p:attrName>style.visibility</p:attrName>
                                        </p:attrNameLst>
                                      </p:cBhvr>
                                      <p:to>
                                        <p:strVal val="hidden"/>
                                      </p:to>
                                    </p:set>
                                  </p:childTnLst>
                                </p:cTn>
                              </p:par>
                              <p:par>
                                <p:cTn id="49" presetID="1" presetClass="exit" presetSubtype="0" fill="hold" nodeType="withEffect">
                                  <p:stCondLst>
                                    <p:cond delay="500"/>
                                  </p:stCondLst>
                                  <p:childTnLst>
                                    <p:set>
                                      <p:cBhvr>
                                        <p:cTn id="50" dur="1" fill="hold">
                                          <p:stCondLst>
                                            <p:cond delay="0"/>
                                          </p:stCondLst>
                                        </p:cTn>
                                        <p:tgtEl>
                                          <p:spTgt spid="13"/>
                                        </p:tgtEl>
                                        <p:attrNameLst>
                                          <p:attrName>style.visibility</p:attrName>
                                        </p:attrNameLst>
                                      </p:cBhvr>
                                      <p:to>
                                        <p:strVal val="hidden"/>
                                      </p:to>
                                    </p:set>
                                  </p:childTnLst>
                                </p:cTn>
                              </p:par>
                              <p:par>
                                <p:cTn id="51" presetID="1" presetClass="exit" presetSubtype="0" fill="hold" nodeType="withEffect">
                                  <p:stCondLst>
                                    <p:cond delay="500"/>
                                  </p:stCondLst>
                                  <p:childTnLst>
                                    <p:set>
                                      <p:cBhvr>
                                        <p:cTn id="52" dur="1" fill="hold">
                                          <p:stCondLst>
                                            <p:cond delay="0"/>
                                          </p:stCondLst>
                                        </p:cTn>
                                        <p:tgtEl>
                                          <p:spTgt spid="18"/>
                                        </p:tgtEl>
                                        <p:attrNameLst>
                                          <p:attrName>style.visibility</p:attrName>
                                        </p:attrNameLst>
                                      </p:cBhvr>
                                      <p:to>
                                        <p:strVal val="hidden"/>
                                      </p:to>
                                    </p:set>
                                  </p:childTnLst>
                                </p:cTn>
                              </p:par>
                              <p:par>
                                <p:cTn id="53" presetID="1" presetClass="exit" presetSubtype="0" fill="hold" nodeType="withEffect">
                                  <p:stCondLst>
                                    <p:cond delay="500"/>
                                  </p:stCondLst>
                                  <p:childTnLst>
                                    <p:set>
                                      <p:cBhvr>
                                        <p:cTn id="54" dur="1" fill="hold">
                                          <p:stCondLst>
                                            <p:cond delay="0"/>
                                          </p:stCondLst>
                                        </p:cTn>
                                        <p:tgtEl>
                                          <p:spTgt spid="22"/>
                                        </p:tgtEl>
                                        <p:attrNameLst>
                                          <p:attrName>style.visibility</p:attrName>
                                        </p:attrNameLst>
                                      </p:cBhvr>
                                      <p:to>
                                        <p:strVal val="hidden"/>
                                      </p:to>
                                    </p:set>
                                  </p:childTnLst>
                                </p:cTn>
                              </p:par>
                            </p:childTnLst>
                          </p:cTn>
                        </p:par>
                        <p:par>
                          <p:cTn id="55" fill="hold">
                            <p:stCondLst>
                              <p:cond delay="2500"/>
                            </p:stCondLst>
                            <p:childTnLst>
                              <p:par>
                                <p:cTn id="56" presetID="22" presetClass="entr" presetSubtype="8" fill="hold" nodeType="afterEffect">
                                  <p:stCondLst>
                                    <p:cond delay="500"/>
                                  </p:stCondLst>
                                  <p:childTnLst>
                                    <p:set>
                                      <p:cBhvr>
                                        <p:cTn id="57" dur="1" fill="hold">
                                          <p:stCondLst>
                                            <p:cond delay="0"/>
                                          </p:stCondLst>
                                        </p:cTn>
                                        <p:tgtEl>
                                          <p:spTgt spid="163"/>
                                        </p:tgtEl>
                                        <p:attrNameLst>
                                          <p:attrName>style.visibility</p:attrName>
                                        </p:attrNameLst>
                                      </p:cBhvr>
                                      <p:to>
                                        <p:strVal val="visible"/>
                                      </p:to>
                                    </p:set>
                                    <p:animEffect transition="in" filter="wipe(left)">
                                      <p:cBhvr>
                                        <p:cTn id="58" dur="500"/>
                                        <p:tgtEl>
                                          <p:spTgt spid="163"/>
                                        </p:tgtEl>
                                      </p:cBhvr>
                                    </p:animEffect>
                                  </p:childTnLst>
                                </p:cTn>
                              </p:par>
                            </p:childTnLst>
                          </p:cTn>
                        </p:par>
                        <p:par>
                          <p:cTn id="59" fill="hold">
                            <p:stCondLst>
                              <p:cond delay="3500"/>
                            </p:stCondLst>
                            <p:childTnLst>
                              <p:par>
                                <p:cTn id="60" presetID="22" presetClass="entr" presetSubtype="8" fill="hold" nodeType="afterEffect">
                                  <p:stCondLst>
                                    <p:cond delay="0"/>
                                  </p:stCondLst>
                                  <p:childTnLst>
                                    <p:set>
                                      <p:cBhvr>
                                        <p:cTn id="61" dur="1" fill="hold">
                                          <p:stCondLst>
                                            <p:cond delay="0"/>
                                          </p:stCondLst>
                                        </p:cTn>
                                        <p:tgtEl>
                                          <p:spTgt spid="180"/>
                                        </p:tgtEl>
                                        <p:attrNameLst>
                                          <p:attrName>style.visibility</p:attrName>
                                        </p:attrNameLst>
                                      </p:cBhvr>
                                      <p:to>
                                        <p:strVal val="visible"/>
                                      </p:to>
                                    </p:set>
                                    <p:animEffect transition="in" filter="wipe(left)">
                                      <p:cBhvr>
                                        <p:cTn id="62" dur="500"/>
                                        <p:tgtEl>
                                          <p:spTgt spid="180"/>
                                        </p:tgtEl>
                                      </p:cBhvr>
                                    </p:animEffect>
                                  </p:childTnLst>
                                </p:cTn>
                              </p:par>
                            </p:childTnLst>
                          </p:cTn>
                        </p:par>
                        <p:par>
                          <p:cTn id="63" fill="hold">
                            <p:stCondLst>
                              <p:cond delay="4000"/>
                            </p:stCondLst>
                            <p:childTnLst>
                              <p:par>
                                <p:cTn id="64" presetID="22" presetClass="entr" presetSubtype="8" fill="hold" nodeType="afterEffect">
                                  <p:stCondLst>
                                    <p:cond delay="0"/>
                                  </p:stCondLst>
                                  <p:childTnLst>
                                    <p:set>
                                      <p:cBhvr>
                                        <p:cTn id="65" dur="1" fill="hold">
                                          <p:stCondLst>
                                            <p:cond delay="0"/>
                                          </p:stCondLst>
                                        </p:cTn>
                                        <p:tgtEl>
                                          <p:spTgt spid="181"/>
                                        </p:tgtEl>
                                        <p:attrNameLst>
                                          <p:attrName>style.visibility</p:attrName>
                                        </p:attrNameLst>
                                      </p:cBhvr>
                                      <p:to>
                                        <p:strVal val="visible"/>
                                      </p:to>
                                    </p:set>
                                    <p:animEffect transition="in" filter="wipe(left)">
                                      <p:cBhvr>
                                        <p:cTn id="66" dur="500"/>
                                        <p:tgtEl>
                                          <p:spTgt spid="181"/>
                                        </p:tgtEl>
                                      </p:cBhvr>
                                    </p:animEffect>
                                  </p:childTnLst>
                                </p:cTn>
                              </p:par>
                            </p:childTnLst>
                          </p:cTn>
                        </p:par>
                        <p:par>
                          <p:cTn id="67" fill="hold">
                            <p:stCondLst>
                              <p:cond delay="4500"/>
                            </p:stCondLst>
                            <p:childTnLst>
                              <p:par>
                                <p:cTn id="68" presetID="22" presetClass="entr" presetSubtype="8" fill="hold" nodeType="afterEffect">
                                  <p:stCondLst>
                                    <p:cond delay="0"/>
                                  </p:stCondLst>
                                  <p:childTnLst>
                                    <p:set>
                                      <p:cBhvr>
                                        <p:cTn id="69" dur="1" fill="hold">
                                          <p:stCondLst>
                                            <p:cond delay="0"/>
                                          </p:stCondLst>
                                        </p:cTn>
                                        <p:tgtEl>
                                          <p:spTgt spid="184"/>
                                        </p:tgtEl>
                                        <p:attrNameLst>
                                          <p:attrName>style.visibility</p:attrName>
                                        </p:attrNameLst>
                                      </p:cBhvr>
                                      <p:to>
                                        <p:strVal val="visible"/>
                                      </p:to>
                                    </p:set>
                                    <p:animEffect transition="in" filter="wipe(left)">
                                      <p:cBhvr>
                                        <p:cTn id="70" dur="500"/>
                                        <p:tgtEl>
                                          <p:spTgt spid="184"/>
                                        </p:tgtEl>
                                      </p:cBhvr>
                                    </p:animEffect>
                                  </p:childTnLst>
                                </p:cTn>
                              </p:par>
                            </p:childTnLst>
                          </p:cTn>
                        </p:par>
                        <p:par>
                          <p:cTn id="71" fill="hold">
                            <p:stCondLst>
                              <p:cond delay="5000"/>
                            </p:stCondLst>
                            <p:childTnLst>
                              <p:par>
                                <p:cTn id="72" presetID="1" presetClass="exit" presetSubtype="0" fill="hold" nodeType="afterEffect">
                                  <p:stCondLst>
                                    <p:cond delay="500"/>
                                  </p:stCondLst>
                                  <p:childTnLst>
                                    <p:set>
                                      <p:cBhvr>
                                        <p:cTn id="73" dur="1" fill="hold">
                                          <p:stCondLst>
                                            <p:cond delay="0"/>
                                          </p:stCondLst>
                                        </p:cTn>
                                        <p:tgtEl>
                                          <p:spTgt spid="163"/>
                                        </p:tgtEl>
                                        <p:attrNameLst>
                                          <p:attrName>style.visibility</p:attrName>
                                        </p:attrNameLst>
                                      </p:cBhvr>
                                      <p:to>
                                        <p:strVal val="hidden"/>
                                      </p:to>
                                    </p:set>
                                  </p:childTnLst>
                                </p:cTn>
                              </p:par>
                              <p:par>
                                <p:cTn id="74" presetID="1" presetClass="exit" presetSubtype="0" fill="hold" nodeType="withEffect">
                                  <p:stCondLst>
                                    <p:cond delay="500"/>
                                  </p:stCondLst>
                                  <p:childTnLst>
                                    <p:set>
                                      <p:cBhvr>
                                        <p:cTn id="75" dur="1" fill="hold">
                                          <p:stCondLst>
                                            <p:cond delay="0"/>
                                          </p:stCondLst>
                                        </p:cTn>
                                        <p:tgtEl>
                                          <p:spTgt spid="180"/>
                                        </p:tgtEl>
                                        <p:attrNameLst>
                                          <p:attrName>style.visibility</p:attrName>
                                        </p:attrNameLst>
                                      </p:cBhvr>
                                      <p:to>
                                        <p:strVal val="hidden"/>
                                      </p:to>
                                    </p:set>
                                  </p:childTnLst>
                                </p:cTn>
                              </p:par>
                              <p:par>
                                <p:cTn id="76" presetID="1" presetClass="exit" presetSubtype="0" fill="hold" nodeType="withEffect">
                                  <p:stCondLst>
                                    <p:cond delay="500"/>
                                  </p:stCondLst>
                                  <p:childTnLst>
                                    <p:set>
                                      <p:cBhvr>
                                        <p:cTn id="77" dur="1" fill="hold">
                                          <p:stCondLst>
                                            <p:cond delay="0"/>
                                          </p:stCondLst>
                                        </p:cTn>
                                        <p:tgtEl>
                                          <p:spTgt spid="181"/>
                                        </p:tgtEl>
                                        <p:attrNameLst>
                                          <p:attrName>style.visibility</p:attrName>
                                        </p:attrNameLst>
                                      </p:cBhvr>
                                      <p:to>
                                        <p:strVal val="hidden"/>
                                      </p:to>
                                    </p:set>
                                  </p:childTnLst>
                                </p:cTn>
                              </p:par>
                              <p:par>
                                <p:cTn id="78" presetID="1" presetClass="exit" presetSubtype="0" fill="hold" nodeType="withEffect">
                                  <p:stCondLst>
                                    <p:cond delay="500"/>
                                  </p:stCondLst>
                                  <p:childTnLst>
                                    <p:set>
                                      <p:cBhvr>
                                        <p:cTn id="79" dur="1" fill="hold">
                                          <p:stCondLst>
                                            <p:cond delay="0"/>
                                          </p:stCondLst>
                                        </p:cTn>
                                        <p:tgtEl>
                                          <p:spTgt spid="184"/>
                                        </p:tgtEl>
                                        <p:attrNameLst>
                                          <p:attrName>style.visibility</p:attrName>
                                        </p:attrNameLst>
                                      </p:cBhvr>
                                      <p:to>
                                        <p:strVal val="hidden"/>
                                      </p:to>
                                    </p:set>
                                  </p:childTnLst>
                                </p:cTn>
                              </p:par>
                            </p:childTnLst>
                          </p:cTn>
                        </p:par>
                        <p:par>
                          <p:cTn id="80" fill="hold">
                            <p:stCondLst>
                              <p:cond delay="5500"/>
                            </p:stCondLst>
                            <p:childTnLst>
                              <p:par>
                                <p:cTn id="81" presetID="22" presetClass="entr" presetSubtype="8" fill="hold" nodeType="afterEffect">
                                  <p:stCondLst>
                                    <p:cond delay="50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6500"/>
                            </p:stCondLst>
                            <p:childTnLst>
                              <p:par>
                                <p:cTn id="85" presetID="22" presetClass="entr" presetSubtype="8" fill="hold" nodeType="afterEffect">
                                  <p:stCondLst>
                                    <p:cond delay="0"/>
                                  </p:stCondLst>
                                  <p:childTnLst>
                                    <p:set>
                                      <p:cBhvr>
                                        <p:cTn id="86" dur="1" fill="hold">
                                          <p:stCondLst>
                                            <p:cond delay="0"/>
                                          </p:stCondLst>
                                        </p:cTn>
                                        <p:tgtEl>
                                          <p:spTgt spid="134"/>
                                        </p:tgtEl>
                                        <p:attrNameLst>
                                          <p:attrName>style.visibility</p:attrName>
                                        </p:attrNameLst>
                                      </p:cBhvr>
                                      <p:to>
                                        <p:strVal val="visible"/>
                                      </p:to>
                                    </p:set>
                                    <p:animEffect transition="in" filter="wipe(left)">
                                      <p:cBhvr>
                                        <p:cTn id="87" dur="500"/>
                                        <p:tgtEl>
                                          <p:spTgt spid="134"/>
                                        </p:tgtEl>
                                      </p:cBhvr>
                                    </p:animEffect>
                                  </p:childTnLst>
                                </p:cTn>
                              </p:par>
                            </p:childTnLst>
                          </p:cTn>
                        </p:par>
                        <p:par>
                          <p:cTn id="88" fill="hold">
                            <p:stCondLst>
                              <p:cond delay="7000"/>
                            </p:stCondLst>
                            <p:childTnLst>
                              <p:par>
                                <p:cTn id="89" presetID="22" presetClass="entr" presetSubtype="8" fill="hold" nodeType="afterEffect">
                                  <p:stCondLst>
                                    <p:cond delay="0"/>
                                  </p:stCondLst>
                                  <p:childTnLst>
                                    <p:set>
                                      <p:cBhvr>
                                        <p:cTn id="90" dur="1" fill="hold">
                                          <p:stCondLst>
                                            <p:cond delay="0"/>
                                          </p:stCondLst>
                                        </p:cTn>
                                        <p:tgtEl>
                                          <p:spTgt spid="160"/>
                                        </p:tgtEl>
                                        <p:attrNameLst>
                                          <p:attrName>style.visibility</p:attrName>
                                        </p:attrNameLst>
                                      </p:cBhvr>
                                      <p:to>
                                        <p:strVal val="visible"/>
                                      </p:to>
                                    </p:set>
                                    <p:animEffect transition="in" filter="wipe(left)">
                                      <p:cBhvr>
                                        <p:cTn id="91" dur="500"/>
                                        <p:tgtEl>
                                          <p:spTgt spid="160"/>
                                        </p:tgtEl>
                                      </p:cBhvr>
                                    </p:animEffect>
                                  </p:childTnLst>
                                </p:cTn>
                              </p:par>
                            </p:childTnLst>
                          </p:cTn>
                        </p:par>
                        <p:par>
                          <p:cTn id="92" fill="hold">
                            <p:stCondLst>
                              <p:cond delay="7500"/>
                            </p:stCondLst>
                            <p:childTnLst>
                              <p:par>
                                <p:cTn id="93" presetID="22" presetClass="entr" presetSubtype="8" fill="hold" nodeType="afterEffect">
                                  <p:stCondLst>
                                    <p:cond delay="0"/>
                                  </p:stCondLst>
                                  <p:childTnLst>
                                    <p:set>
                                      <p:cBhvr>
                                        <p:cTn id="94" dur="1" fill="hold">
                                          <p:stCondLst>
                                            <p:cond delay="0"/>
                                          </p:stCondLst>
                                        </p:cTn>
                                        <p:tgtEl>
                                          <p:spTgt spid="161"/>
                                        </p:tgtEl>
                                        <p:attrNameLst>
                                          <p:attrName>style.visibility</p:attrName>
                                        </p:attrNameLst>
                                      </p:cBhvr>
                                      <p:to>
                                        <p:strVal val="visible"/>
                                      </p:to>
                                    </p:set>
                                    <p:animEffect transition="in" filter="wipe(left)">
                                      <p:cBhvr>
                                        <p:cTn id="95" dur="500"/>
                                        <p:tgtEl>
                                          <p:spTgt spid="161"/>
                                        </p:tgtEl>
                                      </p:cBhvr>
                                    </p:animEffect>
                                  </p:childTnLst>
                                </p:cTn>
                              </p:par>
                            </p:childTnLst>
                          </p:cTn>
                        </p:par>
                        <p:par>
                          <p:cTn id="96" fill="hold">
                            <p:stCondLst>
                              <p:cond delay="8000"/>
                            </p:stCondLst>
                            <p:childTnLst>
                              <p:par>
                                <p:cTn id="97" presetID="22" presetClass="entr" presetSubtype="8" fill="hold" grpId="0" nodeType="afterEffect">
                                  <p:stCondLst>
                                    <p:cond delay="0"/>
                                  </p:stCondLst>
                                  <p:childTnLst>
                                    <p:set>
                                      <p:cBhvr>
                                        <p:cTn id="98" dur="1" fill="hold">
                                          <p:stCondLst>
                                            <p:cond delay="0"/>
                                          </p:stCondLst>
                                        </p:cTn>
                                        <p:tgtEl>
                                          <p:spTgt spid="78"/>
                                        </p:tgtEl>
                                        <p:attrNameLst>
                                          <p:attrName>style.visibility</p:attrName>
                                        </p:attrNameLst>
                                      </p:cBhvr>
                                      <p:to>
                                        <p:strVal val="visible"/>
                                      </p:to>
                                    </p:set>
                                    <p:animEffect transition="in" filter="wipe(left)">
                                      <p:cBhvr>
                                        <p:cTn id="9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116"/>
          <p:cNvSpPr/>
          <p:nvPr/>
        </p:nvSpPr>
        <p:spPr>
          <a:xfrm>
            <a:off x="6891868" y="1639613"/>
            <a:ext cx="4516361" cy="4928103"/>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latin typeface="Arial" panose="020B0604020202020204" pitchFamily="34" charset="0"/>
              <a:cs typeface="Arial" panose="020B0604020202020204" pitchFamily="34" charset="0"/>
            </a:endParaRPr>
          </a:p>
        </p:txBody>
      </p:sp>
      <p:cxnSp>
        <p:nvCxnSpPr>
          <p:cNvPr id="152" name="Straight Connector 151"/>
          <p:cNvCxnSpPr>
            <a:endCxn id="168" idx="0"/>
          </p:cNvCxnSpPr>
          <p:nvPr/>
        </p:nvCxnSpPr>
        <p:spPr>
          <a:xfrm>
            <a:off x="10080455" y="4381500"/>
            <a:ext cx="814872" cy="639093"/>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p:cNvCxnSpPr>
            <a:endCxn id="168" idx="0"/>
          </p:cNvCxnSpPr>
          <p:nvPr/>
        </p:nvCxnSpPr>
        <p:spPr>
          <a:xfrm>
            <a:off x="10089280" y="4397217"/>
            <a:ext cx="806047" cy="623376"/>
          </a:xfrm>
          <a:prstGeom prst="line">
            <a:avLst/>
          </a:prstGeom>
          <a:ln w="28575">
            <a:solidFill>
              <a:srgbClr val="00B05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p:cNvCxnSpPr/>
          <p:nvPr/>
        </p:nvCxnSpPr>
        <p:spPr>
          <a:xfrm>
            <a:off x="4400982" y="4949972"/>
            <a:ext cx="2438400" cy="0"/>
          </a:xfrm>
          <a:prstGeom prst="line">
            <a:avLst/>
          </a:prstGeom>
          <a:ln w="38100">
            <a:solidFill>
              <a:srgbClr val="00B05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5" name="Elbow Connector 154"/>
          <p:cNvCxnSpPr/>
          <p:nvPr/>
        </p:nvCxnSpPr>
        <p:spPr>
          <a:xfrm rot="10800000" flipV="1">
            <a:off x="6953698" y="3428499"/>
            <a:ext cx="1216583" cy="1524000"/>
          </a:xfrm>
          <a:prstGeom prst="bentConnector3">
            <a:avLst>
              <a:gd name="adj1" fmla="val 64913"/>
            </a:avLst>
          </a:prstGeom>
          <a:ln w="38100">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a:xfrm>
            <a:off x="915293" y="47948"/>
            <a:ext cx="11079664" cy="1332363"/>
          </a:xfrm>
        </p:spPr>
        <p:txBody>
          <a:bodyPr>
            <a:normAutofit/>
          </a:bodyPr>
          <a:lstStyle/>
          <a:p>
            <a:r>
              <a:rPr lang="en-US" dirty="0" smtClean="0"/>
              <a:t>SW DISTRIBUTION WITH </a:t>
            </a:r>
            <a:r>
              <a:rPr lang="en-US" dirty="0"/>
              <a:t>KOLLECTIVE SD ECDN</a:t>
            </a:r>
          </a:p>
        </p:txBody>
      </p:sp>
      <p:sp>
        <p:nvSpPr>
          <p:cNvPr id="214" name="Trapezoid 213"/>
          <p:cNvSpPr/>
          <p:nvPr/>
        </p:nvSpPr>
        <p:spPr>
          <a:xfrm rot="5400000">
            <a:off x="2395600" y="4257328"/>
            <a:ext cx="864051" cy="1548443"/>
          </a:xfrm>
          <a:prstGeom prst="trapezoid">
            <a:avLst>
              <a:gd name="adj" fmla="val 50000"/>
            </a:avLst>
          </a:prstGeom>
          <a:solidFill>
            <a:schemeClr val="accent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371" name="Oval 370"/>
          <p:cNvSpPr/>
          <p:nvPr/>
        </p:nvSpPr>
        <p:spPr>
          <a:xfrm>
            <a:off x="629221" y="4162029"/>
            <a:ext cx="1573952" cy="1623613"/>
          </a:xfrm>
          <a:prstGeom prst="ellipse">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sz="2400" dirty="0">
              <a:solidFill>
                <a:srgbClr val="46555F"/>
              </a:solidFill>
              <a:latin typeface="Arial" panose="020B0604020202020204" pitchFamily="34" charset="0"/>
              <a:cs typeface="Arial" panose="020B0604020202020204" pitchFamily="34" charset="0"/>
            </a:endParaRPr>
          </a:p>
        </p:txBody>
      </p:sp>
      <p:sp>
        <p:nvSpPr>
          <p:cNvPr id="79" name="TextBox 78"/>
          <p:cNvSpPr txBox="1"/>
          <p:nvPr/>
        </p:nvSpPr>
        <p:spPr>
          <a:xfrm>
            <a:off x="1564432" y="3688599"/>
            <a:ext cx="1942653" cy="379656"/>
          </a:xfrm>
          <a:prstGeom prst="rect">
            <a:avLst/>
          </a:prstGeom>
          <a:noFill/>
        </p:spPr>
        <p:txBody>
          <a:bodyPr wrap="square">
            <a:spAutoFit/>
          </a:bodyPr>
          <a:lstStyle/>
          <a:p>
            <a:pPr algn="ctr">
              <a:defRPr/>
            </a:pPr>
            <a:r>
              <a:rPr lang="en-GB" sz="1867" b="1" cap="all" dirty="0">
                <a:solidFill>
                  <a:schemeClr val="accent1"/>
                </a:solidFill>
                <a:latin typeface="Arial" panose="020B0604020202020204" pitchFamily="34" charset="0"/>
                <a:ea typeface="ＭＳ Ｐゴシック" pitchFamily="-112" charset="-128"/>
                <a:cs typeface="Arial" panose="020B0604020202020204" pitchFamily="34" charset="0"/>
              </a:rPr>
              <a:t>Internet</a:t>
            </a:r>
          </a:p>
        </p:txBody>
      </p:sp>
      <p:sp>
        <p:nvSpPr>
          <p:cNvPr id="212" name="Oval 211"/>
          <p:cNvSpPr/>
          <p:nvPr/>
        </p:nvSpPr>
        <p:spPr>
          <a:xfrm>
            <a:off x="2898288" y="4162029"/>
            <a:ext cx="1573952" cy="1623613"/>
          </a:xfrm>
          <a:prstGeom prst="ellipse">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srgbClr val="46555F"/>
              </a:solidFill>
              <a:latin typeface="Arial" panose="020B0604020202020204" pitchFamily="34" charset="0"/>
              <a:cs typeface="Arial" panose="020B0604020202020204" pitchFamily="34" charset="0"/>
            </a:endParaRPr>
          </a:p>
        </p:txBody>
      </p:sp>
      <p:sp>
        <p:nvSpPr>
          <p:cNvPr id="377" name="Content Placeholder 9"/>
          <p:cNvSpPr txBox="1">
            <a:spLocks noChangeAspect="1"/>
          </p:cNvSpPr>
          <p:nvPr/>
        </p:nvSpPr>
        <p:spPr bwMode="auto">
          <a:xfrm>
            <a:off x="2629537" y="5963206"/>
            <a:ext cx="2200617" cy="404392"/>
          </a:xfrm>
          <a:prstGeom prst="rect">
            <a:avLst/>
          </a:prstGeom>
          <a:noFill/>
          <a:ln w="9525">
            <a:noFill/>
            <a:miter lim="800000"/>
            <a:headEnd/>
            <a:tailEnd/>
          </a:ln>
        </p:spPr>
        <p:txBody>
          <a:bodyPr>
            <a:prstTxWarp prst="textNoShape">
              <a:avLst/>
            </a:prstTxWarp>
          </a:bodyPr>
          <a:lstStyle/>
          <a:p>
            <a:pPr algn="ctr">
              <a:spcBef>
                <a:spcPct val="20000"/>
              </a:spcBef>
            </a:pPr>
            <a:r>
              <a:rPr lang="en-US" sz="1600" b="1" dirty="0">
                <a:solidFill>
                  <a:schemeClr val="accent1"/>
                </a:solidFill>
                <a:latin typeface="Arial" panose="020B0604020202020204" pitchFamily="34" charset="0"/>
                <a:ea typeface="Univers 65 Bold" pitchFamily="-104" charset="0"/>
                <a:cs typeface="Arial" panose="020B0604020202020204" pitchFamily="34" charset="0"/>
              </a:rPr>
              <a:t>Kollective SD ECDN</a:t>
            </a:r>
          </a:p>
        </p:txBody>
      </p:sp>
      <p:sp>
        <p:nvSpPr>
          <p:cNvPr id="232" name="Rectangle 231"/>
          <p:cNvSpPr/>
          <p:nvPr/>
        </p:nvSpPr>
        <p:spPr>
          <a:xfrm>
            <a:off x="6837168" y="3718910"/>
            <a:ext cx="116528" cy="1983401"/>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solidFill>
                <a:srgbClr val="00B050"/>
              </a:solidFill>
              <a:latin typeface="Arial" panose="020B0604020202020204" pitchFamily="34" charset="0"/>
              <a:cs typeface="Arial" panose="020B0604020202020204" pitchFamily="34" charset="0"/>
            </a:endParaRPr>
          </a:p>
        </p:txBody>
      </p:sp>
      <p:cxnSp>
        <p:nvCxnSpPr>
          <p:cNvPr id="88" name="Straight Connector 87"/>
          <p:cNvCxnSpPr/>
          <p:nvPr/>
        </p:nvCxnSpPr>
        <p:spPr>
          <a:xfrm>
            <a:off x="8577120" y="3459353"/>
            <a:ext cx="609600" cy="0"/>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10169803" y="3459353"/>
            <a:ext cx="609600" cy="0"/>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8547143" y="4221693"/>
            <a:ext cx="2438400" cy="0"/>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8517165" y="5267956"/>
            <a:ext cx="2438400" cy="0"/>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5400000">
            <a:off x="8163508" y="3811421"/>
            <a:ext cx="609600" cy="0"/>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5400000">
            <a:off x="10591861" y="5589943"/>
            <a:ext cx="609600" cy="0"/>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rot="5400000">
            <a:off x="9769028" y="5572756"/>
            <a:ext cx="609600" cy="0"/>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rot="5400000">
            <a:off x="8161232" y="5555569"/>
            <a:ext cx="609600" cy="0"/>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a:endCxn id="225" idx="0"/>
          </p:cNvCxnSpPr>
          <p:nvPr/>
        </p:nvCxnSpPr>
        <p:spPr>
          <a:xfrm>
            <a:off x="8547144" y="5312133"/>
            <a:ext cx="731033" cy="454091"/>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9285046" y="4380552"/>
            <a:ext cx="837268" cy="632603"/>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8569473" y="3527044"/>
            <a:ext cx="731033" cy="454091"/>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flipH="1">
            <a:off x="9291861" y="3562991"/>
            <a:ext cx="731033" cy="454091"/>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10167219" y="3458847"/>
            <a:ext cx="609600" cy="0"/>
          </a:xfrm>
          <a:prstGeom prst="line">
            <a:avLst/>
          </a:prstGeom>
          <a:ln w="28575">
            <a:solidFill>
              <a:srgbClr val="00B05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8567829" y="4219407"/>
            <a:ext cx="2438400" cy="0"/>
          </a:xfrm>
          <a:prstGeom prst="line">
            <a:avLst/>
          </a:prstGeom>
          <a:ln w="28575">
            <a:solidFill>
              <a:srgbClr val="00B05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8518113" y="5268305"/>
            <a:ext cx="2438400" cy="0"/>
          </a:xfrm>
          <a:prstGeom prst="line">
            <a:avLst/>
          </a:prstGeom>
          <a:ln w="28575">
            <a:solidFill>
              <a:srgbClr val="00B05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rot="5400000">
            <a:off x="10592707" y="5587620"/>
            <a:ext cx="609600" cy="0"/>
          </a:xfrm>
          <a:prstGeom prst="line">
            <a:avLst/>
          </a:prstGeom>
          <a:ln w="28575">
            <a:solidFill>
              <a:srgbClr val="00B05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rot="5400000">
            <a:off x="9769873" y="5570433"/>
            <a:ext cx="609600" cy="0"/>
          </a:xfrm>
          <a:prstGeom prst="line">
            <a:avLst/>
          </a:prstGeom>
          <a:ln w="28575">
            <a:solidFill>
              <a:srgbClr val="00B05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rot="5400000">
            <a:off x="8161564" y="5621595"/>
            <a:ext cx="609600" cy="0"/>
          </a:xfrm>
          <a:prstGeom prst="line">
            <a:avLst/>
          </a:prstGeom>
          <a:ln w="28575" cmpd="sng">
            <a:solidFill>
              <a:srgbClr val="00B05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8575050" y="5332095"/>
            <a:ext cx="731033" cy="454091"/>
          </a:xfrm>
          <a:prstGeom prst="line">
            <a:avLst/>
          </a:prstGeom>
          <a:ln w="28575">
            <a:solidFill>
              <a:srgbClr val="00B05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9329515" y="4402975"/>
            <a:ext cx="837268" cy="632603"/>
          </a:xfrm>
          <a:prstGeom prst="line">
            <a:avLst/>
          </a:prstGeom>
          <a:ln w="28575">
            <a:solidFill>
              <a:srgbClr val="00B05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a:off x="9306974" y="3552521"/>
            <a:ext cx="731033" cy="454091"/>
          </a:xfrm>
          <a:prstGeom prst="line">
            <a:avLst/>
          </a:prstGeom>
          <a:ln w="28575">
            <a:solidFill>
              <a:srgbClr val="00B05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8567829" y="3457033"/>
            <a:ext cx="609600" cy="0"/>
          </a:xfrm>
          <a:prstGeom prst="line">
            <a:avLst/>
          </a:prstGeom>
          <a:ln w="28575">
            <a:solidFill>
              <a:srgbClr val="00B05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rot="5400000">
            <a:off x="8161785" y="3845469"/>
            <a:ext cx="609600" cy="0"/>
          </a:xfrm>
          <a:prstGeom prst="line">
            <a:avLst/>
          </a:prstGeom>
          <a:ln w="28575">
            <a:solidFill>
              <a:srgbClr val="00B05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8568384" y="3529211"/>
            <a:ext cx="731033" cy="454091"/>
          </a:xfrm>
          <a:prstGeom prst="line">
            <a:avLst/>
          </a:prstGeom>
          <a:ln w="28575">
            <a:solidFill>
              <a:srgbClr val="00B050"/>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8170280" y="5700858"/>
            <a:ext cx="3068233" cy="559837"/>
            <a:chOff x="6127709" y="4188555"/>
            <a:chExt cx="2301175" cy="419878"/>
          </a:xfrm>
        </p:grpSpPr>
        <p:grpSp>
          <p:nvGrpSpPr>
            <p:cNvPr id="221" name="Group 220"/>
            <p:cNvGrpSpPr/>
            <p:nvPr/>
          </p:nvGrpSpPr>
          <p:grpSpPr>
            <a:xfrm>
              <a:off x="6127709" y="4188555"/>
              <a:ext cx="2301175" cy="419878"/>
              <a:chOff x="6127709" y="4471591"/>
              <a:chExt cx="2301175" cy="419878"/>
            </a:xfrm>
          </p:grpSpPr>
          <p:grpSp>
            <p:nvGrpSpPr>
              <p:cNvPr id="222" name="Group 221"/>
              <p:cNvGrpSpPr/>
              <p:nvPr/>
            </p:nvGrpSpPr>
            <p:grpSpPr>
              <a:xfrm>
                <a:off x="6127709" y="4471591"/>
                <a:ext cx="2301175" cy="419878"/>
                <a:chOff x="6127709" y="2602480"/>
                <a:chExt cx="2301175" cy="419878"/>
              </a:xfrm>
            </p:grpSpPr>
            <p:pic>
              <p:nvPicPr>
                <p:cNvPr id="228" name="Picture 227"/>
                <p:cNvPicPr>
                  <a:picLocks noChangeAspect="1"/>
                </p:cNvPicPr>
                <p:nvPr/>
              </p:nvPicPr>
              <p:blipFill rotWithShape="1">
                <a:blip r:embed="rId3" cstate="email">
                  <a:grayscl/>
                  <a:extLst>
                    <a:ext uri="{BEBA8EAE-BF5A-486C-A8C5-ECC9F3942E4B}">
                      <a14:imgProps xmlns:a14="http://schemas.microsoft.com/office/drawing/2010/main">
                        <a14:imgLayer r:embed="rId4">
                          <a14:imgEffect>
                            <a14:brightnessContrast bright="40000" contrast="13000"/>
                          </a14:imgEffect>
                        </a14:imgLayer>
                      </a14:imgProps>
                    </a:ext>
                    <a:ext uri="{28A0092B-C50C-407E-A947-70E740481C1C}">
                      <a14:useLocalDpi xmlns:a14="http://schemas.microsoft.com/office/drawing/2010/main"/>
                    </a:ext>
                  </a:extLst>
                </a:blip>
                <a:srcRect/>
                <a:stretch/>
              </p:blipFill>
              <p:spPr>
                <a:xfrm>
                  <a:off x="6127709" y="2602480"/>
                  <a:ext cx="481059" cy="419878"/>
                </a:xfrm>
                <a:prstGeom prst="rect">
                  <a:avLst/>
                </a:prstGeom>
              </p:spPr>
            </p:pic>
            <p:pic>
              <p:nvPicPr>
                <p:cNvPr id="229" name="Picture 228"/>
                <p:cNvPicPr>
                  <a:picLocks noChangeAspect="1"/>
                </p:cNvPicPr>
                <p:nvPr/>
              </p:nvPicPr>
              <p:blipFill rotWithShape="1">
                <a:blip r:embed="rId3" cstate="email">
                  <a:grayscl/>
                  <a:extLst>
                    <a:ext uri="{BEBA8EAE-BF5A-486C-A8C5-ECC9F3942E4B}">
                      <a14:imgProps xmlns:a14="http://schemas.microsoft.com/office/drawing/2010/main">
                        <a14:imgLayer r:embed="rId4">
                          <a14:imgEffect>
                            <a14:brightnessContrast bright="40000" contrast="13000"/>
                          </a14:imgEffect>
                        </a14:imgLayer>
                      </a14:imgProps>
                    </a:ext>
                    <a:ext uri="{28A0092B-C50C-407E-A947-70E740481C1C}">
                      <a14:useLocalDpi xmlns:a14="http://schemas.microsoft.com/office/drawing/2010/main"/>
                    </a:ext>
                  </a:extLst>
                </a:blip>
                <a:srcRect/>
                <a:stretch/>
              </p:blipFill>
              <p:spPr>
                <a:xfrm>
                  <a:off x="6734414" y="2602480"/>
                  <a:ext cx="481059" cy="419878"/>
                </a:xfrm>
                <a:prstGeom prst="rect">
                  <a:avLst/>
                </a:prstGeom>
              </p:spPr>
            </p:pic>
            <p:pic>
              <p:nvPicPr>
                <p:cNvPr id="230" name="Picture 229"/>
                <p:cNvPicPr>
                  <a:picLocks noChangeAspect="1"/>
                </p:cNvPicPr>
                <p:nvPr/>
              </p:nvPicPr>
              <p:blipFill rotWithShape="1">
                <a:blip r:embed="rId3" cstate="email">
                  <a:grayscl/>
                  <a:extLst>
                    <a:ext uri="{BEBA8EAE-BF5A-486C-A8C5-ECC9F3942E4B}">
                      <a14:imgProps xmlns:a14="http://schemas.microsoft.com/office/drawing/2010/main">
                        <a14:imgLayer r:embed="rId4">
                          <a14:imgEffect>
                            <a14:brightnessContrast bright="40000" contrast="13000"/>
                          </a14:imgEffect>
                        </a14:imgLayer>
                      </a14:imgProps>
                    </a:ext>
                    <a:ext uri="{28A0092B-C50C-407E-A947-70E740481C1C}">
                      <a14:useLocalDpi xmlns:a14="http://schemas.microsoft.com/office/drawing/2010/main"/>
                    </a:ext>
                  </a:extLst>
                </a:blip>
                <a:srcRect/>
                <a:stretch/>
              </p:blipFill>
              <p:spPr>
                <a:xfrm>
                  <a:off x="7341119" y="2602480"/>
                  <a:ext cx="481059" cy="419878"/>
                </a:xfrm>
                <a:prstGeom prst="rect">
                  <a:avLst/>
                </a:prstGeom>
              </p:spPr>
            </p:pic>
            <p:pic>
              <p:nvPicPr>
                <p:cNvPr id="231" name="Picture 230"/>
                <p:cNvPicPr>
                  <a:picLocks noChangeAspect="1"/>
                </p:cNvPicPr>
                <p:nvPr/>
              </p:nvPicPr>
              <p:blipFill rotWithShape="1">
                <a:blip r:embed="rId3" cstate="email">
                  <a:grayscl/>
                  <a:extLst>
                    <a:ext uri="{BEBA8EAE-BF5A-486C-A8C5-ECC9F3942E4B}">
                      <a14:imgProps xmlns:a14="http://schemas.microsoft.com/office/drawing/2010/main">
                        <a14:imgLayer r:embed="rId4">
                          <a14:imgEffect>
                            <a14:brightnessContrast bright="40000" contrast="13000"/>
                          </a14:imgEffect>
                        </a14:imgLayer>
                      </a14:imgProps>
                    </a:ext>
                    <a:ext uri="{28A0092B-C50C-407E-A947-70E740481C1C}">
                      <a14:useLocalDpi xmlns:a14="http://schemas.microsoft.com/office/drawing/2010/main"/>
                    </a:ext>
                  </a:extLst>
                </a:blip>
                <a:srcRect/>
                <a:stretch/>
              </p:blipFill>
              <p:spPr>
                <a:xfrm>
                  <a:off x="7947825" y="2602480"/>
                  <a:ext cx="481059" cy="419878"/>
                </a:xfrm>
                <a:prstGeom prst="rect">
                  <a:avLst/>
                </a:prstGeom>
              </p:spPr>
            </p:pic>
          </p:grpSp>
          <p:grpSp>
            <p:nvGrpSpPr>
              <p:cNvPr id="223" name="Group 222"/>
              <p:cNvGrpSpPr/>
              <p:nvPr/>
            </p:nvGrpSpPr>
            <p:grpSpPr>
              <a:xfrm>
                <a:off x="6150479" y="4520616"/>
                <a:ext cx="2222737" cy="240256"/>
                <a:chOff x="6150479" y="3274291"/>
                <a:chExt cx="2222737" cy="240256"/>
              </a:xfrm>
            </p:grpSpPr>
            <p:sp>
              <p:nvSpPr>
                <p:cNvPr id="224" name="Rectangle 223"/>
                <p:cNvSpPr/>
                <p:nvPr/>
              </p:nvSpPr>
              <p:spPr>
                <a:xfrm>
                  <a:off x="6150479"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225" name="Rectangle 224"/>
                <p:cNvSpPr/>
                <p:nvPr/>
              </p:nvSpPr>
              <p:spPr>
                <a:xfrm>
                  <a:off x="6756910"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226" name="Rectangle 225"/>
                <p:cNvSpPr/>
                <p:nvPr/>
              </p:nvSpPr>
              <p:spPr>
                <a:xfrm>
                  <a:off x="7363341"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227" name="Rectangle 226"/>
                <p:cNvSpPr/>
                <p:nvPr/>
              </p:nvSpPr>
              <p:spPr>
                <a:xfrm>
                  <a:off x="7969772"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grpSp>
        </p:grpSp>
        <p:grpSp>
          <p:nvGrpSpPr>
            <p:cNvPr id="144" name="Group 143"/>
            <p:cNvGrpSpPr/>
            <p:nvPr/>
          </p:nvGrpSpPr>
          <p:grpSpPr>
            <a:xfrm>
              <a:off x="6266614" y="4274419"/>
              <a:ext cx="1993475" cy="186253"/>
              <a:chOff x="6266614" y="2313973"/>
              <a:chExt cx="1993475" cy="186253"/>
            </a:xfrm>
          </p:grpSpPr>
          <p:pic>
            <p:nvPicPr>
              <p:cNvPr id="146" name="Picture 1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6614" y="2313973"/>
                <a:ext cx="166226" cy="186253"/>
              </a:xfrm>
              <a:prstGeom prst="rect">
                <a:avLst/>
              </a:prstGeom>
            </p:spPr>
          </p:pic>
          <p:pic>
            <p:nvPicPr>
              <p:cNvPr id="147" name="Picture 1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0585" y="2313973"/>
                <a:ext cx="166226" cy="186253"/>
              </a:xfrm>
              <a:prstGeom prst="rect">
                <a:avLst/>
              </a:prstGeom>
            </p:spPr>
          </p:pic>
          <p:pic>
            <p:nvPicPr>
              <p:cNvPr id="153" name="Picture 1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2224" y="2313973"/>
                <a:ext cx="166226" cy="186253"/>
              </a:xfrm>
              <a:prstGeom prst="rect">
                <a:avLst/>
              </a:prstGeom>
            </p:spPr>
          </p:pic>
          <p:pic>
            <p:nvPicPr>
              <p:cNvPr id="154" name="Picture 1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3863" y="2313973"/>
                <a:ext cx="166226" cy="186253"/>
              </a:xfrm>
              <a:prstGeom prst="rect">
                <a:avLst/>
              </a:prstGeom>
            </p:spPr>
          </p:pic>
        </p:grpSp>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6912" y="4690217"/>
            <a:ext cx="1379587" cy="571257"/>
          </a:xfrm>
          <a:prstGeom prst="rect">
            <a:avLst/>
          </a:prstGeom>
        </p:spPr>
      </p:pic>
      <p:sp>
        <p:nvSpPr>
          <p:cNvPr id="127" name="TextBox 126"/>
          <p:cNvSpPr txBox="1"/>
          <p:nvPr/>
        </p:nvSpPr>
        <p:spPr>
          <a:xfrm>
            <a:off x="8240587" y="2027795"/>
            <a:ext cx="2831855" cy="420564"/>
          </a:xfrm>
          <a:prstGeom prst="rect">
            <a:avLst/>
          </a:prstGeom>
          <a:noFill/>
        </p:spPr>
        <p:txBody>
          <a:bodyPr wrap="square">
            <a:spAutoFit/>
          </a:bodyPr>
          <a:lstStyle/>
          <a:p>
            <a:pPr algn="ctr">
              <a:defRPr/>
            </a:pPr>
            <a:r>
              <a:rPr lang="en-GB" sz="2133" b="1" dirty="0" smtClean="0">
                <a:latin typeface="Arial" panose="020B0604020202020204" pitchFamily="34" charset="0"/>
                <a:ea typeface="ＭＳ Ｐゴシック" pitchFamily="-112" charset="-128"/>
                <a:cs typeface="Arial" panose="020B0604020202020204" pitchFamily="34" charset="0"/>
              </a:rPr>
              <a:t>Corporate Office</a:t>
            </a:r>
            <a:endParaRPr lang="en-GB" sz="1467" dirty="0">
              <a:latin typeface="Arial" panose="020B0604020202020204" pitchFamily="34" charset="0"/>
              <a:ea typeface="ＭＳ Ｐゴシック" pitchFamily="-112" charset="-128"/>
              <a:cs typeface="Arial" panose="020B0604020202020204" pitchFamily="34" charset="0"/>
            </a:endParaRPr>
          </a:p>
        </p:txBody>
      </p:sp>
      <p:pic>
        <p:nvPicPr>
          <p:cNvPr id="130" name="Picture 129" descr="icon_office.png"/>
          <p:cNvPicPr>
            <a:picLocks noChangeAspect="1"/>
          </p:cNvPicPr>
          <p:nvPr/>
        </p:nvPicPr>
        <p:blipFill>
          <a:blip r:embed="rId7">
            <a:duotone>
              <a:prstClr val="black"/>
              <a:schemeClr val="accent2">
                <a:tint val="45000"/>
                <a:satMod val="400000"/>
              </a:schemeClr>
            </a:duotone>
            <a:lum bright="-55000"/>
          </a:blip>
          <a:stretch>
            <a:fillRect/>
          </a:stretch>
        </p:blipFill>
        <p:spPr>
          <a:xfrm>
            <a:off x="7340558" y="1985904"/>
            <a:ext cx="548646" cy="548646"/>
          </a:xfrm>
          <a:prstGeom prst="rect">
            <a:avLst/>
          </a:prstGeom>
        </p:spPr>
      </p:pic>
      <p:sp>
        <p:nvSpPr>
          <p:cNvPr id="131" name="Oval 130"/>
          <p:cNvSpPr/>
          <p:nvPr/>
        </p:nvSpPr>
        <p:spPr>
          <a:xfrm>
            <a:off x="7229834" y="1868435"/>
            <a:ext cx="810821" cy="810821"/>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cxnSp>
        <p:nvCxnSpPr>
          <p:cNvPr id="150" name="Straight Connector 149"/>
          <p:cNvCxnSpPr>
            <a:endCxn id="165" idx="0"/>
          </p:cNvCxnSpPr>
          <p:nvPr/>
        </p:nvCxnSpPr>
        <p:spPr>
          <a:xfrm flipH="1">
            <a:off x="8469603" y="4392220"/>
            <a:ext cx="775322" cy="628373"/>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flipH="1">
            <a:off x="8454363" y="4417075"/>
            <a:ext cx="769284" cy="603518"/>
          </a:xfrm>
          <a:prstGeom prst="line">
            <a:avLst/>
          </a:prstGeom>
          <a:ln w="28575">
            <a:solidFill>
              <a:srgbClr val="00B05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9299121" y="4388643"/>
            <a:ext cx="805" cy="599429"/>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9292706" y="4404360"/>
            <a:ext cx="7220" cy="577926"/>
          </a:xfrm>
          <a:prstGeom prst="line">
            <a:avLst/>
          </a:prstGeom>
          <a:ln w="28575">
            <a:solidFill>
              <a:srgbClr val="00B050"/>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a:off x="8170280" y="4949972"/>
            <a:ext cx="3068233" cy="559837"/>
            <a:chOff x="6127709" y="3625391"/>
            <a:chExt cx="2301175" cy="419878"/>
          </a:xfrm>
        </p:grpSpPr>
        <p:grpSp>
          <p:nvGrpSpPr>
            <p:cNvPr id="158" name="Group 157"/>
            <p:cNvGrpSpPr/>
            <p:nvPr/>
          </p:nvGrpSpPr>
          <p:grpSpPr>
            <a:xfrm>
              <a:off x="6127709" y="3625391"/>
              <a:ext cx="2301175" cy="419878"/>
              <a:chOff x="6127709" y="3848554"/>
              <a:chExt cx="2301175" cy="419878"/>
            </a:xfrm>
          </p:grpSpPr>
          <p:grpSp>
            <p:nvGrpSpPr>
              <p:cNvPr id="162" name="Group 161"/>
              <p:cNvGrpSpPr/>
              <p:nvPr/>
            </p:nvGrpSpPr>
            <p:grpSpPr>
              <a:xfrm>
                <a:off x="6127709" y="3848554"/>
                <a:ext cx="2301175" cy="419878"/>
                <a:chOff x="6127709" y="2602480"/>
                <a:chExt cx="2301175" cy="419878"/>
              </a:xfrm>
            </p:grpSpPr>
            <p:pic>
              <p:nvPicPr>
                <p:cNvPr id="169" name="Picture 168"/>
                <p:cNvPicPr>
                  <a:picLocks noChangeAspect="1"/>
                </p:cNvPicPr>
                <p:nvPr/>
              </p:nvPicPr>
              <p:blipFill rotWithShape="1">
                <a:blip r:embed="rId3" cstate="email">
                  <a:grayscl/>
                  <a:extLst>
                    <a:ext uri="{BEBA8EAE-BF5A-486C-A8C5-ECC9F3942E4B}">
                      <a14:imgProps xmlns:a14="http://schemas.microsoft.com/office/drawing/2010/main">
                        <a14:imgLayer r:embed="rId4">
                          <a14:imgEffect>
                            <a14:brightnessContrast bright="40000" contrast="13000"/>
                          </a14:imgEffect>
                        </a14:imgLayer>
                      </a14:imgProps>
                    </a:ext>
                    <a:ext uri="{28A0092B-C50C-407E-A947-70E740481C1C}">
                      <a14:useLocalDpi xmlns:a14="http://schemas.microsoft.com/office/drawing/2010/main"/>
                    </a:ext>
                  </a:extLst>
                </a:blip>
                <a:srcRect/>
                <a:stretch/>
              </p:blipFill>
              <p:spPr>
                <a:xfrm>
                  <a:off x="6127709" y="2602480"/>
                  <a:ext cx="481059" cy="419878"/>
                </a:xfrm>
                <a:prstGeom prst="rect">
                  <a:avLst/>
                </a:prstGeom>
              </p:spPr>
            </p:pic>
            <p:pic>
              <p:nvPicPr>
                <p:cNvPr id="170" name="Picture 169"/>
                <p:cNvPicPr>
                  <a:picLocks noChangeAspect="1"/>
                </p:cNvPicPr>
                <p:nvPr/>
              </p:nvPicPr>
              <p:blipFill rotWithShape="1">
                <a:blip r:embed="rId3" cstate="email">
                  <a:grayscl/>
                  <a:extLst>
                    <a:ext uri="{BEBA8EAE-BF5A-486C-A8C5-ECC9F3942E4B}">
                      <a14:imgProps xmlns:a14="http://schemas.microsoft.com/office/drawing/2010/main">
                        <a14:imgLayer r:embed="rId4">
                          <a14:imgEffect>
                            <a14:brightnessContrast bright="40000" contrast="13000"/>
                          </a14:imgEffect>
                        </a14:imgLayer>
                      </a14:imgProps>
                    </a:ext>
                    <a:ext uri="{28A0092B-C50C-407E-A947-70E740481C1C}">
                      <a14:useLocalDpi xmlns:a14="http://schemas.microsoft.com/office/drawing/2010/main"/>
                    </a:ext>
                  </a:extLst>
                </a:blip>
                <a:srcRect/>
                <a:stretch/>
              </p:blipFill>
              <p:spPr>
                <a:xfrm>
                  <a:off x="6734414" y="2602480"/>
                  <a:ext cx="481059" cy="419878"/>
                </a:xfrm>
                <a:prstGeom prst="rect">
                  <a:avLst/>
                </a:prstGeom>
              </p:spPr>
            </p:pic>
            <p:pic>
              <p:nvPicPr>
                <p:cNvPr id="171" name="Picture 170"/>
                <p:cNvPicPr>
                  <a:picLocks noChangeAspect="1"/>
                </p:cNvPicPr>
                <p:nvPr/>
              </p:nvPicPr>
              <p:blipFill rotWithShape="1">
                <a:blip r:embed="rId3" cstate="email">
                  <a:grayscl/>
                  <a:extLst>
                    <a:ext uri="{BEBA8EAE-BF5A-486C-A8C5-ECC9F3942E4B}">
                      <a14:imgProps xmlns:a14="http://schemas.microsoft.com/office/drawing/2010/main">
                        <a14:imgLayer r:embed="rId4">
                          <a14:imgEffect>
                            <a14:brightnessContrast bright="40000" contrast="13000"/>
                          </a14:imgEffect>
                        </a14:imgLayer>
                      </a14:imgProps>
                    </a:ext>
                    <a:ext uri="{28A0092B-C50C-407E-A947-70E740481C1C}">
                      <a14:useLocalDpi xmlns:a14="http://schemas.microsoft.com/office/drawing/2010/main"/>
                    </a:ext>
                  </a:extLst>
                </a:blip>
                <a:srcRect/>
                <a:stretch/>
              </p:blipFill>
              <p:spPr>
                <a:xfrm>
                  <a:off x="7341119" y="2602480"/>
                  <a:ext cx="481059" cy="419878"/>
                </a:xfrm>
                <a:prstGeom prst="rect">
                  <a:avLst/>
                </a:prstGeom>
              </p:spPr>
            </p:pic>
            <p:pic>
              <p:nvPicPr>
                <p:cNvPr id="172" name="Picture 171"/>
                <p:cNvPicPr>
                  <a:picLocks noChangeAspect="1"/>
                </p:cNvPicPr>
                <p:nvPr/>
              </p:nvPicPr>
              <p:blipFill rotWithShape="1">
                <a:blip r:embed="rId3" cstate="email">
                  <a:grayscl/>
                  <a:extLst>
                    <a:ext uri="{BEBA8EAE-BF5A-486C-A8C5-ECC9F3942E4B}">
                      <a14:imgProps xmlns:a14="http://schemas.microsoft.com/office/drawing/2010/main">
                        <a14:imgLayer r:embed="rId4">
                          <a14:imgEffect>
                            <a14:brightnessContrast bright="40000" contrast="13000"/>
                          </a14:imgEffect>
                        </a14:imgLayer>
                      </a14:imgProps>
                    </a:ext>
                    <a:ext uri="{28A0092B-C50C-407E-A947-70E740481C1C}">
                      <a14:useLocalDpi xmlns:a14="http://schemas.microsoft.com/office/drawing/2010/main"/>
                    </a:ext>
                  </a:extLst>
                </a:blip>
                <a:srcRect/>
                <a:stretch/>
              </p:blipFill>
              <p:spPr>
                <a:xfrm>
                  <a:off x="7947825" y="2602480"/>
                  <a:ext cx="481059" cy="419878"/>
                </a:xfrm>
                <a:prstGeom prst="rect">
                  <a:avLst/>
                </a:prstGeom>
              </p:spPr>
            </p:pic>
          </p:grpSp>
          <p:grpSp>
            <p:nvGrpSpPr>
              <p:cNvPr id="164" name="Group 163"/>
              <p:cNvGrpSpPr/>
              <p:nvPr/>
            </p:nvGrpSpPr>
            <p:grpSpPr>
              <a:xfrm>
                <a:off x="6150479" y="3901520"/>
                <a:ext cx="2222737" cy="240256"/>
                <a:chOff x="6150479" y="3274291"/>
                <a:chExt cx="2222737" cy="240256"/>
              </a:xfrm>
            </p:grpSpPr>
            <p:sp>
              <p:nvSpPr>
                <p:cNvPr id="165" name="Rectangle 164"/>
                <p:cNvSpPr/>
                <p:nvPr/>
              </p:nvSpPr>
              <p:spPr>
                <a:xfrm>
                  <a:off x="6150479"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166" name="Rectangle 165"/>
                <p:cNvSpPr/>
                <p:nvPr/>
              </p:nvSpPr>
              <p:spPr>
                <a:xfrm>
                  <a:off x="6756986"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167" name="Rectangle 166"/>
                <p:cNvSpPr/>
                <p:nvPr/>
              </p:nvSpPr>
              <p:spPr>
                <a:xfrm>
                  <a:off x="7366779"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168" name="Rectangle 167"/>
                <p:cNvSpPr/>
                <p:nvPr/>
              </p:nvSpPr>
              <p:spPr>
                <a:xfrm>
                  <a:off x="7969772"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grpSp>
        </p:grpSp>
        <p:grpSp>
          <p:nvGrpSpPr>
            <p:cNvPr id="136" name="Group 135"/>
            <p:cNvGrpSpPr/>
            <p:nvPr/>
          </p:nvGrpSpPr>
          <p:grpSpPr>
            <a:xfrm>
              <a:off x="6266614" y="3706208"/>
              <a:ext cx="1993475" cy="186253"/>
              <a:chOff x="6266614" y="2313973"/>
              <a:chExt cx="1993475" cy="186253"/>
            </a:xfrm>
          </p:grpSpPr>
          <p:pic>
            <p:nvPicPr>
              <p:cNvPr id="137" name="Picture 1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6614" y="2313973"/>
                <a:ext cx="166226" cy="186253"/>
              </a:xfrm>
              <a:prstGeom prst="rect">
                <a:avLst/>
              </a:prstGeom>
            </p:spPr>
          </p:pic>
          <p:pic>
            <p:nvPicPr>
              <p:cNvPr id="139" name="Picture 1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0585" y="2313973"/>
                <a:ext cx="166226" cy="186253"/>
              </a:xfrm>
              <a:prstGeom prst="rect">
                <a:avLst/>
              </a:prstGeom>
            </p:spPr>
          </p:pic>
          <p:pic>
            <p:nvPicPr>
              <p:cNvPr id="142" name="Picture 1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2224" y="2313973"/>
                <a:ext cx="166226" cy="186253"/>
              </a:xfrm>
              <a:prstGeom prst="rect">
                <a:avLst/>
              </a:prstGeom>
            </p:spPr>
          </p:pic>
          <p:pic>
            <p:nvPicPr>
              <p:cNvPr id="143" name="Picture 1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3863" y="2313973"/>
                <a:ext cx="166226" cy="186253"/>
              </a:xfrm>
              <a:prstGeom prst="rect">
                <a:avLst/>
              </a:prstGeom>
            </p:spPr>
          </p:pic>
        </p:grpSp>
      </p:grpSp>
      <p:cxnSp>
        <p:nvCxnSpPr>
          <p:cNvPr id="157" name="Straight Connector 156"/>
          <p:cNvCxnSpPr/>
          <p:nvPr/>
        </p:nvCxnSpPr>
        <p:spPr>
          <a:xfrm>
            <a:off x="10095695" y="3520836"/>
            <a:ext cx="805" cy="599429"/>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a:off x="10096900" y="3536553"/>
            <a:ext cx="7220" cy="577926"/>
          </a:xfrm>
          <a:prstGeom prst="line">
            <a:avLst/>
          </a:prstGeom>
          <a:ln w="28575">
            <a:solidFill>
              <a:srgbClr val="00B050"/>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8170280" y="3150652"/>
            <a:ext cx="3068233" cy="559837"/>
            <a:chOff x="6127709" y="2275901"/>
            <a:chExt cx="2301175" cy="419878"/>
          </a:xfrm>
        </p:grpSpPr>
        <p:grpSp>
          <p:nvGrpSpPr>
            <p:cNvPr id="173" name="Group 172"/>
            <p:cNvGrpSpPr/>
            <p:nvPr/>
          </p:nvGrpSpPr>
          <p:grpSpPr>
            <a:xfrm>
              <a:off x="6127709" y="2275901"/>
              <a:ext cx="2301175" cy="419878"/>
              <a:chOff x="6127709" y="2602480"/>
              <a:chExt cx="2301175" cy="419878"/>
            </a:xfrm>
          </p:grpSpPr>
          <p:grpSp>
            <p:nvGrpSpPr>
              <p:cNvPr id="174" name="Group 173"/>
              <p:cNvGrpSpPr/>
              <p:nvPr/>
            </p:nvGrpSpPr>
            <p:grpSpPr>
              <a:xfrm>
                <a:off x="6127709" y="2602480"/>
                <a:ext cx="2301175" cy="419878"/>
                <a:chOff x="6127709" y="2602480"/>
                <a:chExt cx="2301175" cy="419878"/>
              </a:xfrm>
            </p:grpSpPr>
            <p:pic>
              <p:nvPicPr>
                <p:cNvPr id="203" name="Picture 202"/>
                <p:cNvPicPr>
                  <a:picLocks noChangeAspect="1"/>
                </p:cNvPicPr>
                <p:nvPr/>
              </p:nvPicPr>
              <p:blipFill rotWithShape="1">
                <a:blip r:embed="rId3" cstate="email">
                  <a:grayscl/>
                  <a:extLst>
                    <a:ext uri="{BEBA8EAE-BF5A-486C-A8C5-ECC9F3942E4B}">
                      <a14:imgProps xmlns:a14="http://schemas.microsoft.com/office/drawing/2010/main">
                        <a14:imgLayer r:embed="rId4">
                          <a14:imgEffect>
                            <a14:brightnessContrast bright="40000" contrast="13000"/>
                          </a14:imgEffect>
                        </a14:imgLayer>
                      </a14:imgProps>
                    </a:ext>
                    <a:ext uri="{28A0092B-C50C-407E-A947-70E740481C1C}">
                      <a14:useLocalDpi xmlns:a14="http://schemas.microsoft.com/office/drawing/2010/main"/>
                    </a:ext>
                  </a:extLst>
                </a:blip>
                <a:srcRect/>
                <a:stretch/>
              </p:blipFill>
              <p:spPr>
                <a:xfrm>
                  <a:off x="6127709" y="2602480"/>
                  <a:ext cx="481059" cy="419878"/>
                </a:xfrm>
                <a:prstGeom prst="rect">
                  <a:avLst/>
                </a:prstGeom>
              </p:spPr>
            </p:pic>
            <p:pic>
              <p:nvPicPr>
                <p:cNvPr id="204" name="Picture 203"/>
                <p:cNvPicPr>
                  <a:picLocks noChangeAspect="1"/>
                </p:cNvPicPr>
                <p:nvPr/>
              </p:nvPicPr>
              <p:blipFill rotWithShape="1">
                <a:blip r:embed="rId3" cstate="email">
                  <a:grayscl/>
                  <a:extLst>
                    <a:ext uri="{BEBA8EAE-BF5A-486C-A8C5-ECC9F3942E4B}">
                      <a14:imgProps xmlns:a14="http://schemas.microsoft.com/office/drawing/2010/main">
                        <a14:imgLayer r:embed="rId4">
                          <a14:imgEffect>
                            <a14:brightnessContrast bright="40000" contrast="13000"/>
                          </a14:imgEffect>
                        </a14:imgLayer>
                      </a14:imgProps>
                    </a:ext>
                    <a:ext uri="{28A0092B-C50C-407E-A947-70E740481C1C}">
                      <a14:useLocalDpi xmlns:a14="http://schemas.microsoft.com/office/drawing/2010/main"/>
                    </a:ext>
                  </a:extLst>
                </a:blip>
                <a:srcRect/>
                <a:stretch/>
              </p:blipFill>
              <p:spPr>
                <a:xfrm>
                  <a:off x="6734414" y="2602480"/>
                  <a:ext cx="481059" cy="419878"/>
                </a:xfrm>
                <a:prstGeom prst="rect">
                  <a:avLst/>
                </a:prstGeom>
              </p:spPr>
            </p:pic>
            <p:pic>
              <p:nvPicPr>
                <p:cNvPr id="205" name="Picture 204"/>
                <p:cNvPicPr>
                  <a:picLocks noChangeAspect="1"/>
                </p:cNvPicPr>
                <p:nvPr/>
              </p:nvPicPr>
              <p:blipFill rotWithShape="1">
                <a:blip r:embed="rId3" cstate="email">
                  <a:grayscl/>
                  <a:extLst>
                    <a:ext uri="{BEBA8EAE-BF5A-486C-A8C5-ECC9F3942E4B}">
                      <a14:imgProps xmlns:a14="http://schemas.microsoft.com/office/drawing/2010/main">
                        <a14:imgLayer r:embed="rId4">
                          <a14:imgEffect>
                            <a14:brightnessContrast bright="40000" contrast="13000"/>
                          </a14:imgEffect>
                        </a14:imgLayer>
                      </a14:imgProps>
                    </a:ext>
                    <a:ext uri="{28A0092B-C50C-407E-A947-70E740481C1C}">
                      <a14:useLocalDpi xmlns:a14="http://schemas.microsoft.com/office/drawing/2010/main"/>
                    </a:ext>
                  </a:extLst>
                </a:blip>
                <a:srcRect/>
                <a:stretch/>
              </p:blipFill>
              <p:spPr>
                <a:xfrm>
                  <a:off x="7341119" y="2602480"/>
                  <a:ext cx="481059" cy="419878"/>
                </a:xfrm>
                <a:prstGeom prst="rect">
                  <a:avLst/>
                </a:prstGeom>
              </p:spPr>
            </p:pic>
            <p:pic>
              <p:nvPicPr>
                <p:cNvPr id="206" name="Picture 205"/>
                <p:cNvPicPr>
                  <a:picLocks noChangeAspect="1"/>
                </p:cNvPicPr>
                <p:nvPr/>
              </p:nvPicPr>
              <p:blipFill rotWithShape="1">
                <a:blip r:embed="rId3" cstate="email">
                  <a:grayscl/>
                  <a:extLst>
                    <a:ext uri="{BEBA8EAE-BF5A-486C-A8C5-ECC9F3942E4B}">
                      <a14:imgProps xmlns:a14="http://schemas.microsoft.com/office/drawing/2010/main">
                        <a14:imgLayer r:embed="rId4">
                          <a14:imgEffect>
                            <a14:brightnessContrast bright="40000" contrast="13000"/>
                          </a14:imgEffect>
                        </a14:imgLayer>
                      </a14:imgProps>
                    </a:ext>
                    <a:ext uri="{28A0092B-C50C-407E-A947-70E740481C1C}">
                      <a14:useLocalDpi xmlns:a14="http://schemas.microsoft.com/office/drawing/2010/main"/>
                    </a:ext>
                  </a:extLst>
                </a:blip>
                <a:srcRect/>
                <a:stretch/>
              </p:blipFill>
              <p:spPr>
                <a:xfrm>
                  <a:off x="7947825" y="2602480"/>
                  <a:ext cx="481059" cy="419878"/>
                </a:xfrm>
                <a:prstGeom prst="rect">
                  <a:avLst/>
                </a:prstGeom>
              </p:spPr>
            </p:pic>
          </p:grpSp>
          <p:grpSp>
            <p:nvGrpSpPr>
              <p:cNvPr id="175" name="Group 174"/>
              <p:cNvGrpSpPr/>
              <p:nvPr/>
            </p:nvGrpSpPr>
            <p:grpSpPr>
              <a:xfrm>
                <a:off x="6150479" y="2655195"/>
                <a:ext cx="2222737" cy="240256"/>
                <a:chOff x="6150479" y="3274291"/>
                <a:chExt cx="2222737" cy="240256"/>
              </a:xfrm>
            </p:grpSpPr>
            <p:sp>
              <p:nvSpPr>
                <p:cNvPr id="176" name="Rectangle 175"/>
                <p:cNvSpPr/>
                <p:nvPr/>
              </p:nvSpPr>
              <p:spPr>
                <a:xfrm>
                  <a:off x="6150479"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177" name="Rectangle 176"/>
                <p:cNvSpPr/>
                <p:nvPr/>
              </p:nvSpPr>
              <p:spPr>
                <a:xfrm>
                  <a:off x="6753472"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178" name="Rectangle 177"/>
                <p:cNvSpPr/>
                <p:nvPr/>
              </p:nvSpPr>
              <p:spPr>
                <a:xfrm>
                  <a:off x="7366703"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179" name="Rectangle 178"/>
                <p:cNvSpPr/>
                <p:nvPr/>
              </p:nvSpPr>
              <p:spPr>
                <a:xfrm>
                  <a:off x="7969772"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grpSp>
        </p:grpSp>
        <p:grpSp>
          <p:nvGrpSpPr>
            <p:cNvPr id="5" name="Group 4"/>
            <p:cNvGrpSpPr/>
            <p:nvPr/>
          </p:nvGrpSpPr>
          <p:grpSpPr>
            <a:xfrm>
              <a:off x="6266614" y="2352074"/>
              <a:ext cx="1993475" cy="186253"/>
              <a:chOff x="6266614" y="2313973"/>
              <a:chExt cx="1993475" cy="186253"/>
            </a:xfrm>
          </p:grpSpPr>
          <p:pic>
            <p:nvPicPr>
              <p:cNvPr id="118" name="Picture 1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6614" y="2313973"/>
                <a:ext cx="166226" cy="186253"/>
              </a:xfrm>
              <a:prstGeom prst="rect">
                <a:avLst/>
              </a:prstGeom>
            </p:spPr>
          </p:pic>
          <p:pic>
            <p:nvPicPr>
              <p:cNvPr id="119" name="Picture 1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0585" y="2313973"/>
                <a:ext cx="166226" cy="186253"/>
              </a:xfrm>
              <a:prstGeom prst="rect">
                <a:avLst/>
              </a:prstGeom>
            </p:spPr>
          </p:pic>
          <p:pic>
            <p:nvPicPr>
              <p:cNvPr id="120" name="Picture 1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2224" y="2313973"/>
                <a:ext cx="166226" cy="186253"/>
              </a:xfrm>
              <a:prstGeom prst="rect">
                <a:avLst/>
              </a:prstGeom>
            </p:spPr>
          </p:pic>
          <p:pic>
            <p:nvPicPr>
              <p:cNvPr id="121" name="Picture 1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3863" y="2313973"/>
                <a:ext cx="166226" cy="186253"/>
              </a:xfrm>
              <a:prstGeom prst="rect">
                <a:avLst/>
              </a:prstGeom>
            </p:spPr>
          </p:pic>
        </p:grpSp>
      </p:grpSp>
      <p:grpSp>
        <p:nvGrpSpPr>
          <p:cNvPr id="7" name="Group 6"/>
          <p:cNvGrpSpPr/>
          <p:nvPr/>
        </p:nvGrpSpPr>
        <p:grpSpPr>
          <a:xfrm>
            <a:off x="8170280" y="3916052"/>
            <a:ext cx="3068233" cy="559837"/>
            <a:chOff x="6127709" y="2849951"/>
            <a:chExt cx="2301175" cy="419878"/>
          </a:xfrm>
        </p:grpSpPr>
        <p:grpSp>
          <p:nvGrpSpPr>
            <p:cNvPr id="207" name="Group 206"/>
            <p:cNvGrpSpPr/>
            <p:nvPr/>
          </p:nvGrpSpPr>
          <p:grpSpPr>
            <a:xfrm>
              <a:off x="6127709" y="2849951"/>
              <a:ext cx="2301175" cy="419878"/>
              <a:chOff x="6127709" y="3225517"/>
              <a:chExt cx="2301175" cy="419878"/>
            </a:xfrm>
          </p:grpSpPr>
          <p:grpSp>
            <p:nvGrpSpPr>
              <p:cNvPr id="208" name="Group 207"/>
              <p:cNvGrpSpPr/>
              <p:nvPr/>
            </p:nvGrpSpPr>
            <p:grpSpPr>
              <a:xfrm>
                <a:off x="6127709" y="3225517"/>
                <a:ext cx="2301175" cy="419878"/>
                <a:chOff x="6127709" y="2602480"/>
                <a:chExt cx="2301175" cy="419878"/>
              </a:xfrm>
            </p:grpSpPr>
            <p:pic>
              <p:nvPicPr>
                <p:cNvPr id="216" name="Picture 215"/>
                <p:cNvPicPr>
                  <a:picLocks noChangeAspect="1"/>
                </p:cNvPicPr>
                <p:nvPr/>
              </p:nvPicPr>
              <p:blipFill rotWithShape="1">
                <a:blip r:embed="rId3" cstate="email">
                  <a:grayscl/>
                  <a:extLst>
                    <a:ext uri="{BEBA8EAE-BF5A-486C-A8C5-ECC9F3942E4B}">
                      <a14:imgProps xmlns:a14="http://schemas.microsoft.com/office/drawing/2010/main">
                        <a14:imgLayer r:embed="rId4">
                          <a14:imgEffect>
                            <a14:brightnessContrast bright="40000" contrast="13000"/>
                          </a14:imgEffect>
                        </a14:imgLayer>
                      </a14:imgProps>
                    </a:ext>
                    <a:ext uri="{28A0092B-C50C-407E-A947-70E740481C1C}">
                      <a14:useLocalDpi xmlns:a14="http://schemas.microsoft.com/office/drawing/2010/main"/>
                    </a:ext>
                  </a:extLst>
                </a:blip>
                <a:srcRect/>
                <a:stretch/>
              </p:blipFill>
              <p:spPr>
                <a:xfrm>
                  <a:off x="6127709" y="2602480"/>
                  <a:ext cx="481059" cy="419878"/>
                </a:xfrm>
                <a:prstGeom prst="rect">
                  <a:avLst/>
                </a:prstGeom>
              </p:spPr>
            </p:pic>
            <p:pic>
              <p:nvPicPr>
                <p:cNvPr id="218" name="Picture 217"/>
                <p:cNvPicPr>
                  <a:picLocks noChangeAspect="1"/>
                </p:cNvPicPr>
                <p:nvPr/>
              </p:nvPicPr>
              <p:blipFill rotWithShape="1">
                <a:blip r:embed="rId3" cstate="email">
                  <a:grayscl/>
                  <a:extLst>
                    <a:ext uri="{BEBA8EAE-BF5A-486C-A8C5-ECC9F3942E4B}">
                      <a14:imgProps xmlns:a14="http://schemas.microsoft.com/office/drawing/2010/main">
                        <a14:imgLayer r:embed="rId4">
                          <a14:imgEffect>
                            <a14:brightnessContrast bright="40000" contrast="13000"/>
                          </a14:imgEffect>
                        </a14:imgLayer>
                      </a14:imgProps>
                    </a:ext>
                    <a:ext uri="{28A0092B-C50C-407E-A947-70E740481C1C}">
                      <a14:useLocalDpi xmlns:a14="http://schemas.microsoft.com/office/drawing/2010/main"/>
                    </a:ext>
                  </a:extLst>
                </a:blip>
                <a:srcRect/>
                <a:stretch/>
              </p:blipFill>
              <p:spPr>
                <a:xfrm>
                  <a:off x="6734414" y="2602480"/>
                  <a:ext cx="481059" cy="419878"/>
                </a:xfrm>
                <a:prstGeom prst="rect">
                  <a:avLst/>
                </a:prstGeom>
              </p:spPr>
            </p:pic>
            <p:pic>
              <p:nvPicPr>
                <p:cNvPr id="219" name="Picture 218"/>
                <p:cNvPicPr>
                  <a:picLocks noChangeAspect="1"/>
                </p:cNvPicPr>
                <p:nvPr/>
              </p:nvPicPr>
              <p:blipFill rotWithShape="1">
                <a:blip r:embed="rId3" cstate="email">
                  <a:grayscl/>
                  <a:extLst>
                    <a:ext uri="{BEBA8EAE-BF5A-486C-A8C5-ECC9F3942E4B}">
                      <a14:imgProps xmlns:a14="http://schemas.microsoft.com/office/drawing/2010/main">
                        <a14:imgLayer r:embed="rId4">
                          <a14:imgEffect>
                            <a14:brightnessContrast bright="40000" contrast="13000"/>
                          </a14:imgEffect>
                        </a14:imgLayer>
                      </a14:imgProps>
                    </a:ext>
                    <a:ext uri="{28A0092B-C50C-407E-A947-70E740481C1C}">
                      <a14:useLocalDpi xmlns:a14="http://schemas.microsoft.com/office/drawing/2010/main"/>
                    </a:ext>
                  </a:extLst>
                </a:blip>
                <a:srcRect/>
                <a:stretch/>
              </p:blipFill>
              <p:spPr>
                <a:xfrm>
                  <a:off x="7341119" y="2602480"/>
                  <a:ext cx="481059" cy="419878"/>
                </a:xfrm>
                <a:prstGeom prst="rect">
                  <a:avLst/>
                </a:prstGeom>
              </p:spPr>
            </p:pic>
            <p:pic>
              <p:nvPicPr>
                <p:cNvPr id="220" name="Picture 219"/>
                <p:cNvPicPr>
                  <a:picLocks noChangeAspect="1"/>
                </p:cNvPicPr>
                <p:nvPr/>
              </p:nvPicPr>
              <p:blipFill rotWithShape="1">
                <a:blip r:embed="rId3" cstate="email">
                  <a:grayscl/>
                  <a:extLst>
                    <a:ext uri="{BEBA8EAE-BF5A-486C-A8C5-ECC9F3942E4B}">
                      <a14:imgProps xmlns:a14="http://schemas.microsoft.com/office/drawing/2010/main">
                        <a14:imgLayer r:embed="rId4">
                          <a14:imgEffect>
                            <a14:brightnessContrast bright="40000" contrast="13000"/>
                          </a14:imgEffect>
                        </a14:imgLayer>
                      </a14:imgProps>
                    </a:ext>
                    <a:ext uri="{28A0092B-C50C-407E-A947-70E740481C1C}">
                      <a14:useLocalDpi xmlns:a14="http://schemas.microsoft.com/office/drawing/2010/main"/>
                    </a:ext>
                  </a:extLst>
                </a:blip>
                <a:srcRect/>
                <a:stretch/>
              </p:blipFill>
              <p:spPr>
                <a:xfrm>
                  <a:off x="7947825" y="2602480"/>
                  <a:ext cx="481059" cy="419878"/>
                </a:xfrm>
                <a:prstGeom prst="rect">
                  <a:avLst/>
                </a:prstGeom>
              </p:spPr>
            </p:pic>
          </p:grpSp>
          <p:grpSp>
            <p:nvGrpSpPr>
              <p:cNvPr id="209" name="Group 208"/>
              <p:cNvGrpSpPr/>
              <p:nvPr/>
            </p:nvGrpSpPr>
            <p:grpSpPr>
              <a:xfrm>
                <a:off x="6150479" y="3274291"/>
                <a:ext cx="2222737" cy="240256"/>
                <a:chOff x="6150479" y="3274291"/>
                <a:chExt cx="2222737" cy="240256"/>
              </a:xfrm>
            </p:grpSpPr>
            <p:sp>
              <p:nvSpPr>
                <p:cNvPr id="210" name="Rectangle 209"/>
                <p:cNvSpPr/>
                <p:nvPr/>
              </p:nvSpPr>
              <p:spPr>
                <a:xfrm>
                  <a:off x="6150479"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211" name="Rectangle 210"/>
                <p:cNvSpPr/>
                <p:nvPr/>
              </p:nvSpPr>
              <p:spPr>
                <a:xfrm>
                  <a:off x="6753472" y="3274291"/>
                  <a:ext cx="41017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213" name="Rectangle 212"/>
                <p:cNvSpPr/>
                <p:nvPr/>
              </p:nvSpPr>
              <p:spPr>
                <a:xfrm>
                  <a:off x="7363265" y="3274291"/>
                  <a:ext cx="411480"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215" name="Rectangle 214"/>
                <p:cNvSpPr/>
                <p:nvPr/>
              </p:nvSpPr>
              <p:spPr>
                <a:xfrm>
                  <a:off x="7969772"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grpSp>
        </p:grpSp>
        <p:grpSp>
          <p:nvGrpSpPr>
            <p:cNvPr id="125" name="Group 124"/>
            <p:cNvGrpSpPr/>
            <p:nvPr/>
          </p:nvGrpSpPr>
          <p:grpSpPr>
            <a:xfrm>
              <a:off x="6266614" y="2925725"/>
              <a:ext cx="1993475" cy="186253"/>
              <a:chOff x="6266614" y="2313973"/>
              <a:chExt cx="1993475" cy="186253"/>
            </a:xfrm>
          </p:grpSpPr>
          <p:pic>
            <p:nvPicPr>
              <p:cNvPr id="132" name="Picture 1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6614" y="2313973"/>
                <a:ext cx="166226" cy="186253"/>
              </a:xfrm>
              <a:prstGeom prst="rect">
                <a:avLst/>
              </a:prstGeom>
            </p:spPr>
          </p:pic>
          <p:pic>
            <p:nvPicPr>
              <p:cNvPr id="133" name="Picture 1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0585" y="2313973"/>
                <a:ext cx="166226" cy="186253"/>
              </a:xfrm>
              <a:prstGeom prst="rect">
                <a:avLst/>
              </a:prstGeom>
            </p:spPr>
          </p:pic>
          <p:pic>
            <p:nvPicPr>
              <p:cNvPr id="134" name="Pictur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2224" y="2313973"/>
                <a:ext cx="166226" cy="186253"/>
              </a:xfrm>
              <a:prstGeom prst="rect">
                <a:avLst/>
              </a:prstGeom>
            </p:spPr>
          </p:pic>
          <p:pic>
            <p:nvPicPr>
              <p:cNvPr id="135" name="Picture 1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3863" y="2313973"/>
                <a:ext cx="166226" cy="186253"/>
              </a:xfrm>
              <a:prstGeom prst="rect">
                <a:avLst/>
              </a:prstGeom>
            </p:spPr>
          </p:pic>
        </p:grpSp>
      </p:grpSp>
      <p:sp>
        <p:nvSpPr>
          <p:cNvPr id="145" name="Content Placeholder 9"/>
          <p:cNvSpPr txBox="1">
            <a:spLocks noChangeAspect="1"/>
          </p:cNvSpPr>
          <p:nvPr/>
        </p:nvSpPr>
        <p:spPr bwMode="auto">
          <a:xfrm>
            <a:off x="508917" y="5963206"/>
            <a:ext cx="1796472" cy="384683"/>
          </a:xfrm>
          <a:prstGeom prst="rect">
            <a:avLst/>
          </a:prstGeom>
          <a:noFill/>
          <a:ln w="9525">
            <a:noFill/>
            <a:miter lim="800000"/>
            <a:headEnd/>
            <a:tailEnd/>
          </a:ln>
        </p:spPr>
        <p:txBody>
          <a:bodyPr>
            <a:prstTxWarp prst="textNoShape">
              <a:avLst/>
            </a:prstTxWarp>
          </a:bodyPr>
          <a:lstStyle/>
          <a:p>
            <a:pPr algn="ctr">
              <a:spcBef>
                <a:spcPct val="20000"/>
              </a:spcBef>
            </a:pPr>
            <a:r>
              <a:rPr lang="en-US" sz="1600" b="1" dirty="0" smtClean="0">
                <a:solidFill>
                  <a:schemeClr val="accent1"/>
                </a:solidFill>
                <a:latin typeface="Arial" panose="020B0604020202020204" pitchFamily="34" charset="0"/>
                <a:ea typeface="Univers 65 Bold" pitchFamily="-104" charset="0"/>
                <a:cs typeface="Arial" panose="020B0604020202020204" pitchFamily="34" charset="0"/>
              </a:rPr>
              <a:t>MSFT SCCM</a:t>
            </a:r>
            <a:endParaRPr lang="en-US" sz="1600" b="1" dirty="0">
              <a:solidFill>
                <a:schemeClr val="accent1"/>
              </a:solidFill>
              <a:latin typeface="Arial" panose="020B0604020202020204" pitchFamily="34" charset="0"/>
              <a:ea typeface="Univers 65 Bold" pitchFamily="-104" charset="0"/>
              <a:cs typeface="Arial" panose="020B0604020202020204" pitchFamily="34" charset="0"/>
            </a:endParaRPr>
          </a:p>
        </p:txBody>
      </p:sp>
      <p:pic>
        <p:nvPicPr>
          <p:cNvPr id="160" name="Picture 159"/>
          <p:cNvPicPr>
            <a:picLocks noChangeAspect="1"/>
          </p:cNvPicPr>
          <p:nvPr/>
        </p:nvPicPr>
        <p:blipFill>
          <a:blip r:embed="rId8"/>
          <a:stretch>
            <a:fillRect/>
          </a:stretch>
        </p:blipFill>
        <p:spPr>
          <a:xfrm>
            <a:off x="894091" y="4487075"/>
            <a:ext cx="1010624" cy="1010624"/>
          </a:xfrm>
          <a:prstGeom prst="rect">
            <a:avLst/>
          </a:prstGeom>
        </p:spPr>
      </p:pic>
      <p:sp>
        <p:nvSpPr>
          <p:cNvPr id="161" name="Content Placeholder 4"/>
          <p:cNvSpPr txBox="1">
            <a:spLocks/>
          </p:cNvSpPr>
          <p:nvPr/>
        </p:nvSpPr>
        <p:spPr bwMode="auto">
          <a:xfrm>
            <a:off x="534862" y="1739616"/>
            <a:ext cx="5869464" cy="199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21920" tIns="60960" rIns="121920" bIns="60960" numCol="1" anchor="t" anchorCtr="0" compatLnSpc="1">
            <a:prstTxWarp prst="textNoShape">
              <a:avLst/>
            </a:prstTxWarp>
            <a:noAutofit/>
          </a:bodyPr>
          <a:lstStyle>
            <a:lvl1pPr marL="231775" lvl="0" indent="-231775" eaLnBrk="1" hangingPunct="1">
              <a:lnSpc>
                <a:spcPct val="95000"/>
              </a:lnSpc>
              <a:spcBef>
                <a:spcPts val="1200"/>
              </a:spcBef>
              <a:buClr>
                <a:schemeClr val="accent1"/>
              </a:buClr>
              <a:buFont typeface="Arial" charset="0"/>
              <a:buChar char="•"/>
              <a:defRPr sz="1800">
                <a:solidFill>
                  <a:schemeClr val="accent2"/>
                </a:solidFill>
                <a:latin typeface="Arial" panose="020B0604020202020204" pitchFamily="34" charset="0"/>
                <a:ea typeface="ＭＳ Ｐゴシック" pitchFamily="-112" charset="-128"/>
                <a:cs typeface="Arial" panose="020B0604020202020204" pitchFamily="34" charset="0"/>
              </a:defRPr>
            </a:lvl1pPr>
            <a:lvl2pPr marL="569913" lvl="1" indent="-231775" eaLnBrk="1" hangingPunct="1">
              <a:lnSpc>
                <a:spcPct val="95000"/>
              </a:lnSpc>
              <a:spcBef>
                <a:spcPts val="600"/>
              </a:spcBef>
              <a:buClr>
                <a:schemeClr val="accent1"/>
              </a:buClr>
              <a:buFont typeface="Arial" charset="0"/>
              <a:buChar char="–"/>
              <a:defRPr sz="1800">
                <a:solidFill>
                  <a:schemeClr val="accent2"/>
                </a:solidFill>
                <a:latin typeface="Arial" panose="020B0604020202020204" pitchFamily="34" charset="0"/>
                <a:ea typeface="ＭＳ Ｐゴシック" pitchFamily="-112" charset="-128"/>
                <a:cs typeface="Arial" panose="020B0604020202020204" pitchFamily="34" charset="0"/>
              </a:defRPr>
            </a:lvl2pPr>
            <a:lvl3pPr lvl="2" indent="-228600" eaLnBrk="1" hangingPunct="1">
              <a:lnSpc>
                <a:spcPct val="95000"/>
              </a:lnSpc>
              <a:spcBef>
                <a:spcPts val="600"/>
              </a:spcBef>
              <a:buClr>
                <a:schemeClr val="accent1"/>
              </a:buClr>
              <a:buFont typeface="Arial" charset="0"/>
              <a:buChar char="•"/>
              <a:defRPr sz="1800">
                <a:solidFill>
                  <a:schemeClr val="accent2"/>
                </a:solidFill>
                <a:latin typeface="Arial" panose="020B0604020202020204" pitchFamily="34" charset="0"/>
                <a:ea typeface="ＭＳ Ｐゴシック" pitchFamily="-112" charset="-128"/>
                <a:cs typeface="Arial" panose="020B0604020202020204" pitchFamily="34" charset="0"/>
              </a:defRPr>
            </a:lvl3pPr>
            <a:lvl4pPr marL="1600200" indent="-228600" eaLnBrk="1" hangingPunct="1">
              <a:spcBef>
                <a:spcPct val="20000"/>
              </a:spcBef>
              <a:buFont typeface="Arial" charset="0"/>
              <a:buChar char="–"/>
              <a:defRPr sz="1800">
                <a:latin typeface="Proxima Nova"/>
                <a:ea typeface="ＭＳ Ｐゴシック" pitchFamily="-112" charset="-128"/>
                <a:cs typeface="Proxima Nova"/>
              </a:defRPr>
            </a:lvl4pPr>
            <a:lvl5pPr marL="2057400" indent="-228600" eaLnBrk="1" hangingPunct="1">
              <a:spcBef>
                <a:spcPct val="20000"/>
              </a:spcBef>
              <a:buFont typeface="Arial" charset="0"/>
              <a:buChar char="»"/>
              <a:defRPr sz="1800">
                <a:latin typeface="Proxima Nova"/>
                <a:ea typeface="ＭＳ Ｐゴシック" pitchFamily="-112" charset="-128"/>
                <a:cs typeface="Proxima Nova"/>
              </a:defRPr>
            </a:lvl5pPr>
            <a:lvl6pPr marL="2514600" indent="-228600">
              <a:spcBef>
                <a:spcPct val="20000"/>
              </a:spcBef>
              <a:buFont typeface="Arial"/>
              <a:buChar char="•"/>
              <a:defRPr sz="2000">
                <a:latin typeface="+mn-lt"/>
                <a:ea typeface="+mn-ea"/>
                <a:cs typeface="+mn-cs"/>
              </a:defRPr>
            </a:lvl6pPr>
            <a:lvl7pPr marL="2971800" indent="-228600">
              <a:spcBef>
                <a:spcPct val="20000"/>
              </a:spcBef>
              <a:buFont typeface="Arial"/>
              <a:buChar char="•"/>
              <a:defRPr sz="2000">
                <a:latin typeface="+mn-lt"/>
                <a:ea typeface="+mn-ea"/>
                <a:cs typeface="+mn-cs"/>
              </a:defRPr>
            </a:lvl7pPr>
            <a:lvl8pPr marL="3429000" indent="-228600">
              <a:spcBef>
                <a:spcPct val="20000"/>
              </a:spcBef>
              <a:buFont typeface="Arial"/>
              <a:buChar char="•"/>
              <a:defRPr sz="2000">
                <a:latin typeface="+mn-lt"/>
                <a:ea typeface="+mn-ea"/>
                <a:cs typeface="+mn-cs"/>
              </a:defRPr>
            </a:lvl8pPr>
            <a:lvl9pPr marL="3886200" indent="-228600">
              <a:spcBef>
                <a:spcPct val="20000"/>
              </a:spcBef>
              <a:buFont typeface="Arial"/>
              <a:buChar char="•"/>
              <a:defRPr sz="2000">
                <a:latin typeface="+mn-lt"/>
                <a:ea typeface="+mn-ea"/>
                <a:cs typeface="+mn-cs"/>
              </a:defRPr>
            </a:lvl9pPr>
          </a:lstStyle>
          <a:p>
            <a:pPr marL="226478" indent="-226478">
              <a:lnSpc>
                <a:spcPct val="115000"/>
              </a:lnSpc>
              <a:spcBef>
                <a:spcPts val="1067"/>
              </a:spcBef>
            </a:pPr>
            <a:r>
              <a:rPr lang="en-GB" sz="2133" dirty="0" smtClean="0">
                <a:solidFill>
                  <a:schemeClr val="tx1"/>
                </a:solidFill>
              </a:rPr>
              <a:t>Rapid distribution of installs and updates </a:t>
            </a:r>
          </a:p>
          <a:p>
            <a:pPr marL="226478" indent="-226478">
              <a:lnSpc>
                <a:spcPct val="115000"/>
              </a:lnSpc>
              <a:spcBef>
                <a:spcPts val="1067"/>
              </a:spcBef>
            </a:pPr>
            <a:r>
              <a:rPr lang="en-US" sz="2133" dirty="0" smtClean="0">
                <a:solidFill>
                  <a:schemeClr val="tx1"/>
                </a:solidFill>
              </a:rPr>
              <a:t>Intelligent distribution during device inactivity</a:t>
            </a:r>
          </a:p>
          <a:p>
            <a:pPr marL="226478" indent="-226478">
              <a:lnSpc>
                <a:spcPct val="115000"/>
              </a:lnSpc>
              <a:spcBef>
                <a:spcPts val="1067"/>
              </a:spcBef>
            </a:pPr>
            <a:r>
              <a:rPr lang="en-US" sz="2133" dirty="0" smtClean="0">
                <a:solidFill>
                  <a:schemeClr val="tx1"/>
                </a:solidFill>
              </a:rPr>
              <a:t>Significant reduction in distribution points</a:t>
            </a:r>
            <a:endParaRPr lang="en-US" sz="2133" dirty="0">
              <a:solidFill>
                <a:schemeClr val="tx1"/>
              </a:solidFill>
            </a:endParaRPr>
          </a:p>
        </p:txBody>
      </p:sp>
      <p:sp>
        <p:nvSpPr>
          <p:cNvPr id="163" name="TextBox 162"/>
          <p:cNvSpPr txBox="1"/>
          <p:nvPr/>
        </p:nvSpPr>
        <p:spPr>
          <a:xfrm>
            <a:off x="8648633" y="2609084"/>
            <a:ext cx="2016899" cy="307777"/>
          </a:xfrm>
          <a:prstGeom prst="rect">
            <a:avLst/>
          </a:prstGeom>
          <a:noFill/>
        </p:spPr>
        <p:txBody>
          <a:bodyPr wrap="none" rtlCol="0">
            <a:spAutoFit/>
          </a:bodyPr>
          <a:lstStyle/>
          <a:p>
            <a:r>
              <a:rPr lang="en-US" sz="1400" dirty="0" smtClean="0"/>
              <a:t>Peer-Assisted Updates</a:t>
            </a:r>
            <a:endParaRPr lang="en-US" sz="1400" dirty="0"/>
          </a:p>
        </p:txBody>
      </p:sp>
      <p:sp>
        <p:nvSpPr>
          <p:cNvPr id="2" name="TextBox 1"/>
          <p:cNvSpPr txBox="1"/>
          <p:nvPr/>
        </p:nvSpPr>
        <p:spPr>
          <a:xfrm>
            <a:off x="2251172" y="4810259"/>
            <a:ext cx="607859" cy="430887"/>
          </a:xfrm>
          <a:prstGeom prst="rect">
            <a:avLst/>
          </a:prstGeom>
          <a:noFill/>
        </p:spPr>
        <p:txBody>
          <a:bodyPr wrap="none" rtlCol="0">
            <a:spAutoFit/>
          </a:bodyPr>
          <a:lstStyle/>
          <a:p>
            <a:pPr algn="ctr"/>
            <a:r>
              <a:rPr lang="en-US" sz="1100" dirty="0" smtClean="0">
                <a:solidFill>
                  <a:schemeClr val="accent1"/>
                </a:solidFill>
              </a:rPr>
              <a:t>MSFT </a:t>
            </a:r>
          </a:p>
          <a:p>
            <a:pPr algn="ctr"/>
            <a:r>
              <a:rPr lang="en-US" sz="1100" dirty="0" smtClean="0">
                <a:solidFill>
                  <a:schemeClr val="accent1"/>
                </a:solidFill>
              </a:rPr>
              <a:t>ACP</a:t>
            </a:r>
            <a:endParaRPr lang="en-US" sz="1100" dirty="0">
              <a:solidFill>
                <a:schemeClr val="accent1"/>
              </a:solidFill>
            </a:endParaRPr>
          </a:p>
        </p:txBody>
      </p:sp>
    </p:spTree>
    <p:extLst>
      <p:ext uri="{BB962C8B-B14F-4D97-AF65-F5344CB8AC3E}">
        <p14:creationId xmlns:p14="http://schemas.microsoft.com/office/powerpoint/2010/main" val="7637678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wipe(left)">
                                      <p:cBhvr>
                                        <p:cTn id="7" dur="500"/>
                                        <p:tgtEl>
                                          <p:spTgt spid="23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3"/>
                                        </p:tgtEl>
                                        <p:attrNameLst>
                                          <p:attrName>style.visibility</p:attrName>
                                        </p:attrNameLst>
                                      </p:cBhvr>
                                      <p:to>
                                        <p:strVal val="visible"/>
                                      </p:to>
                                    </p:set>
                                    <p:animEffect transition="in" filter="wipe(left)">
                                      <p:cBhvr>
                                        <p:cTn id="11" dur="500"/>
                                        <p:tgtEl>
                                          <p:spTgt spid="163"/>
                                        </p:tgtEl>
                                      </p:cBhvr>
                                    </p:animEffect>
                                  </p:childTnLst>
                                </p:cTn>
                              </p:par>
                              <p:par>
                                <p:cTn id="12" presetID="22" presetClass="entr" presetSubtype="8" fill="hold" nodeType="withEffect">
                                  <p:stCondLst>
                                    <p:cond delay="0"/>
                                  </p:stCondLst>
                                  <p:childTnLst>
                                    <p:set>
                                      <p:cBhvr>
                                        <p:cTn id="13" dur="1" fill="hold">
                                          <p:stCondLst>
                                            <p:cond delay="0"/>
                                          </p:stCondLst>
                                        </p:cTn>
                                        <p:tgtEl>
                                          <p:spTgt spid="155"/>
                                        </p:tgtEl>
                                        <p:attrNameLst>
                                          <p:attrName>style.visibility</p:attrName>
                                        </p:attrNameLst>
                                      </p:cBhvr>
                                      <p:to>
                                        <p:strVal val="visible"/>
                                      </p:to>
                                    </p:set>
                                    <p:animEffect transition="in" filter="wipe(left)">
                                      <p:cBhvr>
                                        <p:cTn id="14" dur="250"/>
                                        <p:tgtEl>
                                          <p:spTgt spid="155"/>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92"/>
                                        </p:tgtEl>
                                        <p:attrNameLst>
                                          <p:attrName>style.visibility</p:attrName>
                                        </p:attrNameLst>
                                      </p:cBhvr>
                                      <p:to>
                                        <p:strVal val="visible"/>
                                      </p:to>
                                    </p:set>
                                    <p:animEffect transition="in" filter="fade">
                                      <p:cBhvr>
                                        <p:cTn id="18" dur="250"/>
                                        <p:tgtEl>
                                          <p:spTgt spid="92"/>
                                        </p:tgtEl>
                                      </p:cBhvr>
                                    </p:animEffect>
                                  </p:childTnLst>
                                </p:cTn>
                              </p:par>
                              <p:par>
                                <p:cTn id="19" presetID="10" presetClass="entr" presetSubtype="0" fill="hold" nodeType="withEffect">
                                  <p:stCondLst>
                                    <p:cond delay="0"/>
                                  </p:stCondLst>
                                  <p:childTnLst>
                                    <p:set>
                                      <p:cBhvr>
                                        <p:cTn id="20" dur="1" fill="hold">
                                          <p:stCondLst>
                                            <p:cond delay="0"/>
                                          </p:stCondLst>
                                        </p:cTn>
                                        <p:tgtEl>
                                          <p:spTgt spid="101"/>
                                        </p:tgtEl>
                                        <p:attrNameLst>
                                          <p:attrName>style.visibility</p:attrName>
                                        </p:attrNameLst>
                                      </p:cBhvr>
                                      <p:to>
                                        <p:strVal val="visible"/>
                                      </p:to>
                                    </p:set>
                                    <p:animEffect transition="in" filter="fade">
                                      <p:cBhvr>
                                        <p:cTn id="21" dur="250"/>
                                        <p:tgtEl>
                                          <p:spTgt spid="101"/>
                                        </p:tgtEl>
                                      </p:cBhvr>
                                    </p:animEffect>
                                  </p:childTnLst>
                                </p:cTn>
                              </p:par>
                              <p:par>
                                <p:cTn id="22" presetID="10" presetClass="entr" presetSubtype="0" fill="hold" nodeType="with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fade">
                                      <p:cBhvr>
                                        <p:cTn id="24" dur="250"/>
                                        <p:tgtEl>
                                          <p:spTgt spid="88"/>
                                        </p:tgtEl>
                                      </p:cBhvr>
                                    </p:animEffect>
                                  </p:childTnLst>
                                </p:cTn>
                              </p:par>
                            </p:childTnLst>
                          </p:cTn>
                        </p:par>
                        <p:par>
                          <p:cTn id="25" fill="hold">
                            <p:stCondLst>
                              <p:cond delay="1250"/>
                            </p:stCondLst>
                            <p:childTnLst>
                              <p:par>
                                <p:cTn id="26" presetID="22" presetClass="entr" presetSubtype="8" repeatCount="indefinite" fill="hold" nodeType="afterEffect">
                                  <p:stCondLst>
                                    <p:cond delay="0"/>
                                  </p:stCondLst>
                                  <p:childTnLst>
                                    <p:set>
                                      <p:cBhvr>
                                        <p:cTn id="27" dur="1" fill="hold">
                                          <p:stCondLst>
                                            <p:cond delay="0"/>
                                          </p:stCondLst>
                                        </p:cTn>
                                        <p:tgtEl>
                                          <p:spTgt spid="123"/>
                                        </p:tgtEl>
                                        <p:attrNameLst>
                                          <p:attrName>style.visibility</p:attrName>
                                        </p:attrNameLst>
                                      </p:cBhvr>
                                      <p:to>
                                        <p:strVal val="visible"/>
                                      </p:to>
                                    </p:set>
                                    <p:animEffect transition="in" filter="wipe(left)">
                                      <p:cBhvr>
                                        <p:cTn id="28" dur="250"/>
                                        <p:tgtEl>
                                          <p:spTgt spid="123"/>
                                        </p:tgtEl>
                                      </p:cBhvr>
                                    </p:animEffect>
                                  </p:childTnLst>
                                </p:cTn>
                              </p:par>
                              <p:par>
                                <p:cTn id="29" presetID="22" presetClass="entr" presetSubtype="8" repeatCount="indefinite" fill="hold" nodeType="withEffect">
                                  <p:stCondLst>
                                    <p:cond delay="0"/>
                                  </p:stCondLst>
                                  <p:childTnLst>
                                    <p:set>
                                      <p:cBhvr>
                                        <p:cTn id="30" dur="1" fill="hold">
                                          <p:stCondLst>
                                            <p:cond delay="0"/>
                                          </p:stCondLst>
                                        </p:cTn>
                                        <p:tgtEl>
                                          <p:spTgt spid="126"/>
                                        </p:tgtEl>
                                        <p:attrNameLst>
                                          <p:attrName>style.visibility</p:attrName>
                                        </p:attrNameLst>
                                      </p:cBhvr>
                                      <p:to>
                                        <p:strVal val="visible"/>
                                      </p:to>
                                    </p:set>
                                    <p:animEffect transition="in" filter="wipe(left)">
                                      <p:cBhvr>
                                        <p:cTn id="31" dur="250"/>
                                        <p:tgtEl>
                                          <p:spTgt spid="126"/>
                                        </p:tgtEl>
                                      </p:cBhvr>
                                    </p:animEffect>
                                  </p:childTnLst>
                                </p:cTn>
                              </p:par>
                              <p:par>
                                <p:cTn id="32" presetID="22" presetClass="entr" presetSubtype="1" repeatCount="indefinite" fill="hold" nodeType="withEffect">
                                  <p:stCondLst>
                                    <p:cond delay="0"/>
                                  </p:stCondLst>
                                  <p:childTnLst>
                                    <p:set>
                                      <p:cBhvr>
                                        <p:cTn id="33" dur="1" fill="hold">
                                          <p:stCondLst>
                                            <p:cond delay="0"/>
                                          </p:stCondLst>
                                        </p:cTn>
                                        <p:tgtEl>
                                          <p:spTgt spid="124"/>
                                        </p:tgtEl>
                                        <p:attrNameLst>
                                          <p:attrName>style.visibility</p:attrName>
                                        </p:attrNameLst>
                                      </p:cBhvr>
                                      <p:to>
                                        <p:strVal val="visible"/>
                                      </p:to>
                                    </p:set>
                                    <p:animEffect transition="in" filter="wipe(up)">
                                      <p:cBhvr>
                                        <p:cTn id="34" dur="250"/>
                                        <p:tgtEl>
                                          <p:spTgt spid="124"/>
                                        </p:tgtEl>
                                      </p:cBhvr>
                                    </p:animEffect>
                                  </p:childTnLst>
                                </p:cTn>
                              </p:par>
                              <p:par>
                                <p:cTn id="35" presetID="10" presetClass="entr" presetSubtype="0"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Effect transition="in" filter="fade">
                                      <p:cBhvr>
                                        <p:cTn id="37" dur="250"/>
                                        <p:tgtEl>
                                          <p:spTgt spid="102"/>
                                        </p:tgtEl>
                                      </p:cBhvr>
                                    </p:animEffect>
                                  </p:childTnLst>
                                </p:cTn>
                              </p:par>
                            </p:childTnLst>
                          </p:cTn>
                        </p:par>
                        <p:par>
                          <p:cTn id="38" fill="hold">
                            <p:stCondLst>
                              <p:cond delay="1500"/>
                            </p:stCondLst>
                            <p:childTnLst>
                              <p:par>
                                <p:cTn id="39" presetID="22" presetClass="entr" presetSubtype="8" repeatCount="indefinite" fill="hold" nodeType="afterEffect">
                                  <p:stCondLst>
                                    <p:cond delay="0"/>
                                  </p:stCondLst>
                                  <p:childTnLst>
                                    <p:set>
                                      <p:cBhvr>
                                        <p:cTn id="40" dur="1" fill="hold">
                                          <p:stCondLst>
                                            <p:cond delay="0"/>
                                          </p:stCondLst>
                                        </p:cTn>
                                        <p:tgtEl>
                                          <p:spTgt spid="116"/>
                                        </p:tgtEl>
                                        <p:attrNameLst>
                                          <p:attrName>style.visibility</p:attrName>
                                        </p:attrNameLst>
                                      </p:cBhvr>
                                      <p:to>
                                        <p:strVal val="visible"/>
                                      </p:to>
                                    </p:set>
                                    <p:animEffect transition="in" filter="wipe(left)">
                                      <p:cBhvr>
                                        <p:cTn id="41" dur="250"/>
                                        <p:tgtEl>
                                          <p:spTgt spid="116"/>
                                        </p:tgtEl>
                                      </p:cBhvr>
                                    </p:animEffect>
                                  </p:childTnLst>
                                </p:cTn>
                              </p:par>
                            </p:childTnLst>
                          </p:cTn>
                        </p:par>
                        <p:par>
                          <p:cTn id="42" fill="hold">
                            <p:stCondLst>
                              <p:cond delay="1750"/>
                            </p:stCondLst>
                            <p:childTnLst>
                              <p:par>
                                <p:cTn id="43" presetID="10" presetClass="entr" presetSubtype="0" fill="hold" nodeType="afterEffect">
                                  <p:stCondLst>
                                    <p:cond delay="0"/>
                                  </p:stCondLst>
                                  <p:childTnLst>
                                    <p:set>
                                      <p:cBhvr>
                                        <p:cTn id="44" dur="1" fill="hold">
                                          <p:stCondLst>
                                            <p:cond delay="0"/>
                                          </p:stCondLst>
                                        </p:cTn>
                                        <p:tgtEl>
                                          <p:spTgt spid="89"/>
                                        </p:tgtEl>
                                        <p:attrNameLst>
                                          <p:attrName>style.visibility</p:attrName>
                                        </p:attrNameLst>
                                      </p:cBhvr>
                                      <p:to>
                                        <p:strVal val="visible"/>
                                      </p:to>
                                    </p:set>
                                    <p:animEffect transition="in" filter="fade">
                                      <p:cBhvr>
                                        <p:cTn id="45" dur="250"/>
                                        <p:tgtEl>
                                          <p:spTgt spid="89"/>
                                        </p:tgtEl>
                                      </p:cBhvr>
                                    </p:animEffect>
                                  </p:childTnLst>
                                </p:cTn>
                              </p:par>
                            </p:childTnLst>
                          </p:cTn>
                        </p:par>
                        <p:par>
                          <p:cTn id="46" fill="hold">
                            <p:stCondLst>
                              <p:cond delay="2000"/>
                            </p:stCondLst>
                            <p:childTnLst>
                              <p:par>
                                <p:cTn id="47" presetID="22" presetClass="entr" presetSubtype="8" repeatCount="indefinite" fill="hold"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250"/>
                                        <p:tgtEl>
                                          <p:spTgt spid="106"/>
                                        </p:tgtEl>
                                      </p:cBhvr>
                                    </p:animEffect>
                                  </p:childTnLst>
                                </p:cTn>
                              </p:par>
                            </p:childTnLst>
                          </p:cTn>
                        </p:par>
                        <p:par>
                          <p:cTn id="50" fill="hold">
                            <p:stCondLst>
                              <p:cond delay="2250"/>
                            </p:stCondLst>
                            <p:childTnLst>
                              <p:par>
                                <p:cTn id="51" presetID="10" presetClass="entr" presetSubtype="0" fill="hold"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250"/>
                                        <p:tgtEl>
                                          <p:spTgt spid="90"/>
                                        </p:tgtEl>
                                      </p:cBhvr>
                                    </p:animEffect>
                                  </p:childTnLst>
                                </p:cTn>
                              </p:par>
                            </p:childTnLst>
                          </p:cTn>
                        </p:par>
                        <p:par>
                          <p:cTn id="54" fill="hold">
                            <p:stCondLst>
                              <p:cond delay="2500"/>
                            </p:stCondLst>
                            <p:childTnLst>
                              <p:par>
                                <p:cTn id="55" presetID="22" presetClass="entr" presetSubtype="8" repeatCount="indefinite" fill="hold" nodeType="afterEffect">
                                  <p:stCondLst>
                                    <p:cond delay="0"/>
                                  </p:stCondLst>
                                  <p:childTnLst>
                                    <p:set>
                                      <p:cBhvr>
                                        <p:cTn id="56" dur="1" fill="hold">
                                          <p:stCondLst>
                                            <p:cond delay="0"/>
                                          </p:stCondLst>
                                        </p:cTn>
                                        <p:tgtEl>
                                          <p:spTgt spid="107"/>
                                        </p:tgtEl>
                                        <p:attrNameLst>
                                          <p:attrName>style.visibility</p:attrName>
                                        </p:attrNameLst>
                                      </p:cBhvr>
                                      <p:to>
                                        <p:strVal val="visible"/>
                                      </p:to>
                                    </p:set>
                                    <p:animEffect transition="in" filter="wipe(left)">
                                      <p:cBhvr>
                                        <p:cTn id="57" dur="250"/>
                                        <p:tgtEl>
                                          <p:spTgt spid="107"/>
                                        </p:tgtEl>
                                      </p:cBhvr>
                                    </p:animEffect>
                                  </p:childTnLst>
                                </p:cTn>
                              </p:par>
                              <p:par>
                                <p:cTn id="58" presetID="10" presetClass="entr" presetSubtype="0" fill="hold" nodeType="withEffect">
                                  <p:stCondLst>
                                    <p:cond delay="0"/>
                                  </p:stCondLst>
                                  <p:childTnLst>
                                    <p:set>
                                      <p:cBhvr>
                                        <p:cTn id="59" dur="1" fill="hold">
                                          <p:stCondLst>
                                            <p:cond delay="0"/>
                                          </p:stCondLst>
                                        </p:cTn>
                                        <p:tgtEl>
                                          <p:spTgt spid="99"/>
                                        </p:tgtEl>
                                        <p:attrNameLst>
                                          <p:attrName>style.visibility</p:attrName>
                                        </p:attrNameLst>
                                      </p:cBhvr>
                                      <p:to>
                                        <p:strVal val="visible"/>
                                      </p:to>
                                    </p:set>
                                    <p:animEffect transition="in" filter="fade">
                                      <p:cBhvr>
                                        <p:cTn id="60" dur="250"/>
                                        <p:tgtEl>
                                          <p:spTgt spid="99"/>
                                        </p:tgtEl>
                                      </p:cBhvr>
                                    </p:animEffect>
                                  </p:childTnLst>
                                </p:cTn>
                              </p:par>
                            </p:childTnLst>
                          </p:cTn>
                        </p:par>
                        <p:par>
                          <p:cTn id="61" fill="hold">
                            <p:stCondLst>
                              <p:cond delay="2750"/>
                            </p:stCondLst>
                            <p:childTnLst>
                              <p:par>
                                <p:cTn id="62" presetID="22" presetClass="entr" presetSubtype="8" repeatCount="indefinite" fill="hold" nodeType="afterEffect">
                                  <p:stCondLst>
                                    <p:cond delay="0"/>
                                  </p:stCondLst>
                                  <p:childTnLst>
                                    <p:set>
                                      <p:cBhvr>
                                        <p:cTn id="63" dur="1" fill="hold">
                                          <p:stCondLst>
                                            <p:cond delay="0"/>
                                          </p:stCondLst>
                                        </p:cTn>
                                        <p:tgtEl>
                                          <p:spTgt spid="114"/>
                                        </p:tgtEl>
                                        <p:attrNameLst>
                                          <p:attrName>style.visibility</p:attrName>
                                        </p:attrNameLst>
                                      </p:cBhvr>
                                      <p:to>
                                        <p:strVal val="visible"/>
                                      </p:to>
                                    </p:set>
                                    <p:animEffect transition="in" filter="wipe(left)">
                                      <p:cBhvr>
                                        <p:cTn id="64" dur="250"/>
                                        <p:tgtEl>
                                          <p:spTgt spid="114"/>
                                        </p:tgtEl>
                                      </p:cBhvr>
                                    </p:animEffect>
                                  </p:childTnLst>
                                </p:cTn>
                              </p:par>
                            </p:childTnLst>
                          </p:cTn>
                        </p:par>
                        <p:par>
                          <p:cTn id="65" fill="hold">
                            <p:stCondLst>
                              <p:cond delay="3000"/>
                            </p:stCondLst>
                            <p:childTnLst>
                              <p:par>
                                <p:cTn id="66" presetID="22" presetClass="entr" presetSubtype="8" repeatCount="indefinite" fill="hold" nodeType="afterEffect">
                                  <p:stCondLst>
                                    <p:cond delay="0"/>
                                  </p:stCondLst>
                                  <p:childTnLst>
                                    <p:set>
                                      <p:cBhvr>
                                        <p:cTn id="67" dur="1" fill="hold">
                                          <p:stCondLst>
                                            <p:cond delay="0"/>
                                          </p:stCondLst>
                                        </p:cTn>
                                        <p:tgtEl>
                                          <p:spTgt spid="148"/>
                                        </p:tgtEl>
                                        <p:attrNameLst>
                                          <p:attrName>style.visibility</p:attrName>
                                        </p:attrNameLst>
                                      </p:cBhvr>
                                      <p:to>
                                        <p:strVal val="visible"/>
                                      </p:to>
                                    </p:set>
                                    <p:animEffect transition="in" filter="wipe(left)">
                                      <p:cBhvr>
                                        <p:cTn id="68" dur="250"/>
                                        <p:tgtEl>
                                          <p:spTgt spid="148"/>
                                        </p:tgtEl>
                                      </p:cBhvr>
                                    </p:animEffect>
                                  </p:childTnLst>
                                </p:cTn>
                              </p:par>
                              <p:par>
                                <p:cTn id="69" presetID="22" presetClass="entr" presetSubtype="8" repeatCount="indefinite" fill="hold" nodeType="withEffect">
                                  <p:stCondLst>
                                    <p:cond delay="0"/>
                                  </p:stCondLst>
                                  <p:childTnLst>
                                    <p:set>
                                      <p:cBhvr>
                                        <p:cTn id="70" dur="1" fill="hold">
                                          <p:stCondLst>
                                            <p:cond delay="0"/>
                                          </p:stCondLst>
                                        </p:cTn>
                                        <p:tgtEl>
                                          <p:spTgt spid="149"/>
                                        </p:tgtEl>
                                        <p:attrNameLst>
                                          <p:attrName>style.visibility</p:attrName>
                                        </p:attrNameLst>
                                      </p:cBhvr>
                                      <p:to>
                                        <p:strVal val="visible"/>
                                      </p:to>
                                    </p:set>
                                    <p:animEffect transition="in" filter="wipe(left)">
                                      <p:cBhvr>
                                        <p:cTn id="71" dur="250"/>
                                        <p:tgtEl>
                                          <p:spTgt spid="149"/>
                                        </p:tgtEl>
                                      </p:cBhvr>
                                    </p:animEffect>
                                  </p:childTnLst>
                                </p:cTn>
                              </p:par>
                              <p:par>
                                <p:cTn id="72" presetID="10" presetClass="entr" presetSubtype="0" fill="hold" nodeType="withEffect">
                                  <p:stCondLst>
                                    <p:cond delay="0"/>
                                  </p:stCondLst>
                                  <p:childTnLst>
                                    <p:set>
                                      <p:cBhvr>
                                        <p:cTn id="73" dur="1" fill="hold">
                                          <p:stCondLst>
                                            <p:cond delay="0"/>
                                          </p:stCondLst>
                                        </p:cTn>
                                        <p:tgtEl>
                                          <p:spTgt spid="150"/>
                                        </p:tgtEl>
                                        <p:attrNameLst>
                                          <p:attrName>style.visibility</p:attrName>
                                        </p:attrNameLst>
                                      </p:cBhvr>
                                      <p:to>
                                        <p:strVal val="visible"/>
                                      </p:to>
                                    </p:set>
                                    <p:animEffect transition="in" filter="fade">
                                      <p:cBhvr>
                                        <p:cTn id="74" dur="250"/>
                                        <p:tgtEl>
                                          <p:spTgt spid="150"/>
                                        </p:tgtEl>
                                      </p:cBhvr>
                                    </p:animEffect>
                                  </p:childTnLst>
                                </p:cTn>
                              </p:par>
                              <p:par>
                                <p:cTn id="75" presetID="10" presetClass="entr" presetSubtype="0" fill="hold" nodeType="withEffect">
                                  <p:stCondLst>
                                    <p:cond delay="0"/>
                                  </p:stCondLst>
                                  <p:childTnLst>
                                    <p:set>
                                      <p:cBhvr>
                                        <p:cTn id="76" dur="1" fill="hold">
                                          <p:stCondLst>
                                            <p:cond delay="0"/>
                                          </p:stCondLst>
                                        </p:cTn>
                                        <p:tgtEl>
                                          <p:spTgt spid="151"/>
                                        </p:tgtEl>
                                        <p:attrNameLst>
                                          <p:attrName>style.visibility</p:attrName>
                                        </p:attrNameLst>
                                      </p:cBhvr>
                                      <p:to>
                                        <p:strVal val="visible"/>
                                      </p:to>
                                    </p:set>
                                    <p:animEffect transition="in" filter="fade">
                                      <p:cBhvr>
                                        <p:cTn id="77" dur="250"/>
                                        <p:tgtEl>
                                          <p:spTgt spid="151"/>
                                        </p:tgtEl>
                                      </p:cBhvr>
                                    </p:animEffect>
                                  </p:childTnLst>
                                </p:cTn>
                              </p:par>
                              <p:par>
                                <p:cTn id="78" presetID="22" presetClass="entr" presetSubtype="8" repeatCount="indefinite" fill="hold" nodeType="withEffect">
                                  <p:stCondLst>
                                    <p:cond delay="0"/>
                                  </p:stCondLst>
                                  <p:childTnLst>
                                    <p:set>
                                      <p:cBhvr>
                                        <p:cTn id="79" dur="1" fill="hold">
                                          <p:stCondLst>
                                            <p:cond delay="0"/>
                                          </p:stCondLst>
                                        </p:cTn>
                                        <p:tgtEl>
                                          <p:spTgt spid="156"/>
                                        </p:tgtEl>
                                        <p:attrNameLst>
                                          <p:attrName>style.visibility</p:attrName>
                                        </p:attrNameLst>
                                      </p:cBhvr>
                                      <p:to>
                                        <p:strVal val="visible"/>
                                      </p:to>
                                    </p:set>
                                    <p:animEffect transition="in" filter="wipe(left)">
                                      <p:cBhvr>
                                        <p:cTn id="80" dur="250"/>
                                        <p:tgtEl>
                                          <p:spTgt spid="156"/>
                                        </p:tgtEl>
                                      </p:cBhvr>
                                    </p:animEffect>
                                  </p:childTnLst>
                                </p:cTn>
                              </p:par>
                              <p:par>
                                <p:cTn id="81" presetID="10" presetClass="entr" presetSubtype="0" fill="hold" nodeType="withEffect">
                                  <p:stCondLst>
                                    <p:cond delay="0"/>
                                  </p:stCondLst>
                                  <p:childTnLst>
                                    <p:set>
                                      <p:cBhvr>
                                        <p:cTn id="82" dur="1" fill="hold">
                                          <p:stCondLst>
                                            <p:cond delay="0"/>
                                          </p:stCondLst>
                                        </p:cTn>
                                        <p:tgtEl>
                                          <p:spTgt spid="152"/>
                                        </p:tgtEl>
                                        <p:attrNameLst>
                                          <p:attrName>style.visibility</p:attrName>
                                        </p:attrNameLst>
                                      </p:cBhvr>
                                      <p:to>
                                        <p:strVal val="visible"/>
                                      </p:to>
                                    </p:set>
                                    <p:animEffect transition="in" filter="fade">
                                      <p:cBhvr>
                                        <p:cTn id="83" dur="250"/>
                                        <p:tgtEl>
                                          <p:spTgt spid="152"/>
                                        </p:tgtEl>
                                      </p:cBhvr>
                                    </p:animEffect>
                                  </p:childTnLst>
                                </p:cTn>
                              </p:par>
                            </p:childTnLst>
                          </p:cTn>
                        </p:par>
                        <p:par>
                          <p:cTn id="84" fill="hold">
                            <p:stCondLst>
                              <p:cond delay="3250"/>
                            </p:stCondLst>
                            <p:childTnLst>
                              <p:par>
                                <p:cTn id="85" presetID="10" presetClass="entr" presetSubtype="0" fill="hold" nodeType="after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fade">
                                      <p:cBhvr>
                                        <p:cTn id="87" dur="250"/>
                                        <p:tgtEl>
                                          <p:spTgt spid="91"/>
                                        </p:tgtEl>
                                      </p:cBhvr>
                                    </p:animEffect>
                                  </p:childTnLst>
                                </p:cTn>
                              </p:par>
                            </p:childTnLst>
                          </p:cTn>
                        </p:par>
                        <p:par>
                          <p:cTn id="88" fill="hold">
                            <p:stCondLst>
                              <p:cond delay="3500"/>
                            </p:stCondLst>
                            <p:childTnLst>
                              <p:par>
                                <p:cTn id="89" presetID="22" presetClass="entr" presetSubtype="8" repeatCount="indefinite" fill="hold"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left)">
                                      <p:cBhvr>
                                        <p:cTn id="91" dur="250"/>
                                        <p:tgtEl>
                                          <p:spTgt spid="108"/>
                                        </p:tgtEl>
                                      </p:cBhvr>
                                    </p:animEffect>
                                  </p:childTnLst>
                                </p:cTn>
                              </p:par>
                            </p:childTnLst>
                          </p:cTn>
                        </p:par>
                        <p:par>
                          <p:cTn id="92" fill="hold">
                            <p:stCondLst>
                              <p:cond delay="3750"/>
                            </p:stCondLst>
                            <p:childTnLst>
                              <p:par>
                                <p:cTn id="93" presetID="10" presetClass="entr" presetSubtype="0" fill="hold" nodeType="afterEffect">
                                  <p:stCondLst>
                                    <p:cond delay="0"/>
                                  </p:stCondLst>
                                  <p:childTnLst>
                                    <p:set>
                                      <p:cBhvr>
                                        <p:cTn id="94" dur="1" fill="hold">
                                          <p:stCondLst>
                                            <p:cond delay="0"/>
                                          </p:stCondLst>
                                        </p:cTn>
                                        <p:tgtEl>
                                          <p:spTgt spid="96"/>
                                        </p:tgtEl>
                                        <p:attrNameLst>
                                          <p:attrName>style.visibility</p:attrName>
                                        </p:attrNameLst>
                                      </p:cBhvr>
                                      <p:to>
                                        <p:strVal val="visible"/>
                                      </p:to>
                                    </p:set>
                                    <p:animEffect transition="in" filter="fade">
                                      <p:cBhvr>
                                        <p:cTn id="95" dur="250"/>
                                        <p:tgtEl>
                                          <p:spTgt spid="96"/>
                                        </p:tgtEl>
                                      </p:cBhvr>
                                    </p:animEffect>
                                  </p:childTnLst>
                                </p:cTn>
                              </p:par>
                              <p:par>
                                <p:cTn id="96" presetID="10"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250"/>
                                        <p:tgtEl>
                                          <p:spTgt spid="95"/>
                                        </p:tgtEl>
                                      </p:cBhvr>
                                    </p:animEffect>
                                  </p:childTnLst>
                                </p:cTn>
                              </p:par>
                              <p:par>
                                <p:cTn id="99" presetID="10" presetClass="entr" presetSubtype="0" fill="hold" nodeType="withEffect">
                                  <p:stCondLst>
                                    <p:cond delay="0"/>
                                  </p:stCondLst>
                                  <p:childTnLst>
                                    <p:set>
                                      <p:cBhvr>
                                        <p:cTn id="100" dur="1" fill="hold">
                                          <p:stCondLst>
                                            <p:cond delay="0"/>
                                          </p:stCondLst>
                                        </p:cTn>
                                        <p:tgtEl>
                                          <p:spTgt spid="93"/>
                                        </p:tgtEl>
                                        <p:attrNameLst>
                                          <p:attrName>style.visibility</p:attrName>
                                        </p:attrNameLst>
                                      </p:cBhvr>
                                      <p:to>
                                        <p:strVal val="visible"/>
                                      </p:to>
                                    </p:set>
                                    <p:animEffect transition="in" filter="fade">
                                      <p:cBhvr>
                                        <p:cTn id="101" dur="250"/>
                                        <p:tgtEl>
                                          <p:spTgt spid="93"/>
                                        </p:tgtEl>
                                      </p:cBhvr>
                                    </p:animEffect>
                                  </p:childTnLst>
                                </p:cTn>
                              </p:par>
                            </p:childTnLst>
                          </p:cTn>
                        </p:par>
                        <p:par>
                          <p:cTn id="102" fill="hold">
                            <p:stCondLst>
                              <p:cond delay="4000"/>
                            </p:stCondLst>
                            <p:childTnLst>
                              <p:par>
                                <p:cTn id="103" presetID="22" presetClass="entr" presetSubtype="1" repeatCount="indefinite" fill="hold" nodeType="afterEffect">
                                  <p:stCondLst>
                                    <p:cond delay="0"/>
                                  </p:stCondLst>
                                  <p:childTnLst>
                                    <p:set>
                                      <p:cBhvr>
                                        <p:cTn id="104" dur="1" fill="hold">
                                          <p:stCondLst>
                                            <p:cond delay="0"/>
                                          </p:stCondLst>
                                        </p:cTn>
                                        <p:tgtEl>
                                          <p:spTgt spid="112"/>
                                        </p:tgtEl>
                                        <p:attrNameLst>
                                          <p:attrName>style.visibility</p:attrName>
                                        </p:attrNameLst>
                                      </p:cBhvr>
                                      <p:to>
                                        <p:strVal val="visible"/>
                                      </p:to>
                                    </p:set>
                                    <p:animEffect transition="in" filter="wipe(up)">
                                      <p:cBhvr>
                                        <p:cTn id="105" dur="250"/>
                                        <p:tgtEl>
                                          <p:spTgt spid="112"/>
                                        </p:tgtEl>
                                      </p:cBhvr>
                                    </p:animEffect>
                                  </p:childTnLst>
                                </p:cTn>
                              </p:par>
                              <p:par>
                                <p:cTn id="106" presetID="22" presetClass="entr" presetSubtype="1" repeatCount="indefinite" fill="hold" nodeType="withEffect">
                                  <p:stCondLst>
                                    <p:cond delay="0"/>
                                  </p:stCondLst>
                                  <p:childTnLst>
                                    <p:set>
                                      <p:cBhvr>
                                        <p:cTn id="107" dur="1" fill="hold">
                                          <p:stCondLst>
                                            <p:cond delay="0"/>
                                          </p:stCondLst>
                                        </p:cTn>
                                        <p:tgtEl>
                                          <p:spTgt spid="111"/>
                                        </p:tgtEl>
                                        <p:attrNameLst>
                                          <p:attrName>style.visibility</p:attrName>
                                        </p:attrNameLst>
                                      </p:cBhvr>
                                      <p:to>
                                        <p:strVal val="visible"/>
                                      </p:to>
                                    </p:set>
                                    <p:animEffect transition="in" filter="wipe(up)">
                                      <p:cBhvr>
                                        <p:cTn id="108" dur="250"/>
                                        <p:tgtEl>
                                          <p:spTgt spid="111"/>
                                        </p:tgtEl>
                                      </p:cBhvr>
                                    </p:animEffect>
                                  </p:childTnLst>
                                </p:cTn>
                              </p:par>
                              <p:par>
                                <p:cTn id="109" presetID="22" presetClass="entr" presetSubtype="1" repeatCount="indefinite" fill="hold" nodeType="withEffect">
                                  <p:stCondLst>
                                    <p:cond delay="0"/>
                                  </p:stCondLst>
                                  <p:childTnLst>
                                    <p:set>
                                      <p:cBhvr>
                                        <p:cTn id="110" dur="1" fill="hold">
                                          <p:stCondLst>
                                            <p:cond delay="0"/>
                                          </p:stCondLst>
                                        </p:cTn>
                                        <p:tgtEl>
                                          <p:spTgt spid="110"/>
                                        </p:tgtEl>
                                        <p:attrNameLst>
                                          <p:attrName>style.visibility</p:attrName>
                                        </p:attrNameLst>
                                      </p:cBhvr>
                                      <p:to>
                                        <p:strVal val="visible"/>
                                      </p:to>
                                    </p:set>
                                    <p:animEffect transition="in" filter="wipe(up)">
                                      <p:cBhvr>
                                        <p:cTn id="111" dur="250"/>
                                        <p:tgtEl>
                                          <p:spTgt spid="110"/>
                                        </p:tgtEl>
                                      </p:cBhvr>
                                    </p:animEffect>
                                  </p:childTnLst>
                                </p:cTn>
                              </p:par>
                            </p:childTnLst>
                          </p:cTn>
                        </p:par>
                        <p:par>
                          <p:cTn id="112" fill="hold">
                            <p:stCondLst>
                              <p:cond delay="4250"/>
                            </p:stCondLst>
                            <p:childTnLst>
                              <p:par>
                                <p:cTn id="113" presetID="10" presetClass="entr" presetSubtype="0" fill="hold" nodeType="afterEffect">
                                  <p:stCondLst>
                                    <p:cond delay="0"/>
                                  </p:stCondLst>
                                  <p:childTnLst>
                                    <p:set>
                                      <p:cBhvr>
                                        <p:cTn id="114" dur="1" fill="hold">
                                          <p:stCondLst>
                                            <p:cond delay="0"/>
                                          </p:stCondLst>
                                        </p:cTn>
                                        <p:tgtEl>
                                          <p:spTgt spid="98"/>
                                        </p:tgtEl>
                                        <p:attrNameLst>
                                          <p:attrName>style.visibility</p:attrName>
                                        </p:attrNameLst>
                                      </p:cBhvr>
                                      <p:to>
                                        <p:strVal val="visible"/>
                                      </p:to>
                                    </p:set>
                                    <p:animEffect transition="in" filter="fade">
                                      <p:cBhvr>
                                        <p:cTn id="115" dur="250"/>
                                        <p:tgtEl>
                                          <p:spTgt spid="98"/>
                                        </p:tgtEl>
                                      </p:cBhvr>
                                    </p:animEffect>
                                  </p:childTnLst>
                                </p:cTn>
                              </p:par>
                            </p:childTnLst>
                          </p:cTn>
                        </p:par>
                        <p:par>
                          <p:cTn id="116" fill="hold">
                            <p:stCondLst>
                              <p:cond delay="4500"/>
                            </p:stCondLst>
                            <p:childTnLst>
                              <p:par>
                                <p:cTn id="117" presetID="22" presetClass="entr" presetSubtype="8" repeatCount="indefinite" fill="hold" nodeType="afterEffect">
                                  <p:stCondLst>
                                    <p:cond delay="0"/>
                                  </p:stCondLst>
                                  <p:childTnLst>
                                    <p:set>
                                      <p:cBhvr>
                                        <p:cTn id="118" dur="1" fill="hold">
                                          <p:stCondLst>
                                            <p:cond delay="0"/>
                                          </p:stCondLst>
                                        </p:cTn>
                                        <p:tgtEl>
                                          <p:spTgt spid="113"/>
                                        </p:tgtEl>
                                        <p:attrNameLst>
                                          <p:attrName>style.visibility</p:attrName>
                                        </p:attrNameLst>
                                      </p:cBhvr>
                                      <p:to>
                                        <p:strVal val="visible"/>
                                      </p:to>
                                    </p:set>
                                    <p:animEffect transition="in" filter="wipe(left)">
                                      <p:cBhvr>
                                        <p:cTn id="119" dur="250"/>
                                        <p:tgtEl>
                                          <p:spTgt spid="113"/>
                                        </p:tgtEl>
                                      </p:cBhvr>
                                    </p:animEffect>
                                  </p:childTnLst>
                                </p:cTn>
                              </p:par>
                              <p:par>
                                <p:cTn id="120" presetID="22" presetClass="entr" presetSubtype="8" repeatCount="indefinite" fill="hold" nodeType="withEffect">
                                  <p:stCondLst>
                                    <p:cond delay="0"/>
                                  </p:stCondLst>
                                  <p:childTnLst>
                                    <p:set>
                                      <p:cBhvr>
                                        <p:cTn id="121" dur="1" fill="hold">
                                          <p:stCondLst>
                                            <p:cond delay="0"/>
                                          </p:stCondLst>
                                        </p:cTn>
                                        <p:tgtEl>
                                          <p:spTgt spid="159"/>
                                        </p:tgtEl>
                                        <p:attrNameLst>
                                          <p:attrName>style.visibility</p:attrName>
                                        </p:attrNameLst>
                                      </p:cBhvr>
                                      <p:to>
                                        <p:strVal val="visible"/>
                                      </p:to>
                                    </p:set>
                                    <p:animEffect transition="in" filter="wipe(left)">
                                      <p:cBhvr>
                                        <p:cTn id="122" dur="250"/>
                                        <p:tgtEl>
                                          <p:spTgt spid="159"/>
                                        </p:tgtEl>
                                      </p:cBhvr>
                                    </p:animEffect>
                                  </p:childTnLst>
                                </p:cTn>
                              </p:par>
                              <p:par>
                                <p:cTn id="123" presetID="10" presetClass="entr" presetSubtype="0" fill="hold" nodeType="withEffect">
                                  <p:stCondLst>
                                    <p:cond delay="0"/>
                                  </p:stCondLst>
                                  <p:childTnLst>
                                    <p:set>
                                      <p:cBhvr>
                                        <p:cTn id="124" dur="1" fill="hold">
                                          <p:stCondLst>
                                            <p:cond delay="0"/>
                                          </p:stCondLst>
                                        </p:cTn>
                                        <p:tgtEl>
                                          <p:spTgt spid="157"/>
                                        </p:tgtEl>
                                        <p:attrNameLst>
                                          <p:attrName>style.visibility</p:attrName>
                                        </p:attrNameLst>
                                      </p:cBhvr>
                                      <p:to>
                                        <p:strVal val="visible"/>
                                      </p:to>
                                    </p:set>
                                    <p:animEffect transition="in" filter="fade">
                                      <p:cBhvr>
                                        <p:cTn id="125" dur="25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5294" y="47948"/>
            <a:ext cx="11200506" cy="1332363"/>
          </a:xfrm>
        </p:spPr>
        <p:txBody>
          <a:bodyPr>
            <a:normAutofit/>
          </a:bodyPr>
          <a:lstStyle/>
          <a:p>
            <a:r>
              <a:rPr lang="en-US" dirty="0" smtClean="0"/>
              <a:t>PEER ASSISTED VS SEQUENTIAL DISTRIBUTION</a:t>
            </a:r>
            <a:endParaRPr lang="en-US" dirty="0"/>
          </a:p>
        </p:txBody>
      </p:sp>
      <p:sp>
        <p:nvSpPr>
          <p:cNvPr id="83" name="Rectangle 82"/>
          <p:cNvSpPr/>
          <p:nvPr/>
        </p:nvSpPr>
        <p:spPr>
          <a:xfrm>
            <a:off x="3584074" y="2004300"/>
            <a:ext cx="2395019" cy="2613365"/>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latin typeface="Arial" panose="020B0604020202020204" pitchFamily="34" charset="0"/>
              <a:cs typeface="Arial" panose="020B0604020202020204" pitchFamily="34" charset="0"/>
            </a:endParaRPr>
          </a:p>
        </p:txBody>
      </p:sp>
      <p:cxnSp>
        <p:nvCxnSpPr>
          <p:cNvPr id="84" name="Elbow Connector 83"/>
          <p:cNvCxnSpPr/>
          <p:nvPr/>
        </p:nvCxnSpPr>
        <p:spPr>
          <a:xfrm rot="16200000" flipV="1">
            <a:off x="3129129" y="2516760"/>
            <a:ext cx="64654" cy="2508574"/>
          </a:xfrm>
          <a:prstGeom prst="bentConnector2">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5" name="Elbow Connector 84"/>
          <p:cNvCxnSpPr/>
          <p:nvPr/>
        </p:nvCxnSpPr>
        <p:spPr>
          <a:xfrm rot="16200000" flipV="1">
            <a:off x="3346491" y="2307320"/>
            <a:ext cx="96981" cy="2909429"/>
          </a:xfrm>
          <a:prstGeom prst="bentConnector2">
            <a:avLst/>
          </a:prstGeom>
          <a:ln w="12700">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6" name="Elbow Connector 85"/>
          <p:cNvCxnSpPr/>
          <p:nvPr/>
        </p:nvCxnSpPr>
        <p:spPr>
          <a:xfrm rot="16200000" flipV="1">
            <a:off x="3537964" y="2135213"/>
            <a:ext cx="193962" cy="3297353"/>
          </a:xfrm>
          <a:prstGeom prst="bentConnector2">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7" name="Elbow Connector 86"/>
          <p:cNvCxnSpPr/>
          <p:nvPr/>
        </p:nvCxnSpPr>
        <p:spPr>
          <a:xfrm rot="16200000" flipV="1">
            <a:off x="3721256" y="1930478"/>
            <a:ext cx="258616" cy="3717604"/>
          </a:xfrm>
          <a:prstGeom prst="bentConnector2">
            <a:avLst/>
          </a:prstGeom>
          <a:ln w="12700">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8" name="Elbow Connector 87"/>
          <p:cNvCxnSpPr/>
          <p:nvPr/>
        </p:nvCxnSpPr>
        <p:spPr>
          <a:xfrm rot="5400000">
            <a:off x="3266465" y="2391862"/>
            <a:ext cx="64654" cy="2240193"/>
          </a:xfrm>
          <a:prstGeom prst="bentConnector2">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9" name="Elbow Connector 88"/>
          <p:cNvCxnSpPr/>
          <p:nvPr/>
        </p:nvCxnSpPr>
        <p:spPr>
          <a:xfrm rot="5400000">
            <a:off x="3421776" y="2145899"/>
            <a:ext cx="161635" cy="2690549"/>
          </a:xfrm>
          <a:prstGeom prst="bentConnector2">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4303247" y="2133292"/>
            <a:ext cx="1501728" cy="276999"/>
          </a:xfrm>
          <a:prstGeom prst="rect">
            <a:avLst/>
          </a:prstGeom>
          <a:noFill/>
        </p:spPr>
        <p:txBody>
          <a:bodyPr wrap="square">
            <a:spAutoFit/>
          </a:bodyPr>
          <a:lstStyle/>
          <a:p>
            <a:pPr algn="ctr">
              <a:defRPr/>
            </a:pPr>
            <a:r>
              <a:rPr lang="en-GB" sz="1200" b="1" dirty="0" smtClean="0">
                <a:latin typeface="Arial" panose="020B0604020202020204" pitchFamily="34" charset="0"/>
                <a:ea typeface="ＭＳ Ｐゴシック" pitchFamily="-112" charset="-128"/>
                <a:cs typeface="Arial" panose="020B0604020202020204" pitchFamily="34" charset="0"/>
              </a:rPr>
              <a:t>Corporate Office</a:t>
            </a:r>
            <a:endParaRPr lang="en-GB" sz="1000" dirty="0">
              <a:latin typeface="Arial" panose="020B0604020202020204" pitchFamily="34" charset="0"/>
              <a:ea typeface="ＭＳ Ｐゴシック" pitchFamily="-112" charset="-128"/>
              <a:cs typeface="Arial" panose="020B0604020202020204" pitchFamily="34" charset="0"/>
            </a:endParaRPr>
          </a:p>
        </p:txBody>
      </p:sp>
      <p:pic>
        <p:nvPicPr>
          <p:cNvPr id="91" name="Picture 90" descr="icon_office.png"/>
          <p:cNvPicPr>
            <a:picLocks noChangeAspect="1"/>
          </p:cNvPicPr>
          <p:nvPr/>
        </p:nvPicPr>
        <p:blipFill>
          <a:blip r:embed="rId3">
            <a:duotone>
              <a:prstClr val="black"/>
              <a:schemeClr val="accent2">
                <a:tint val="45000"/>
                <a:satMod val="400000"/>
              </a:schemeClr>
            </a:duotone>
            <a:lum bright="-55000"/>
          </a:blip>
          <a:stretch>
            <a:fillRect/>
          </a:stretch>
        </p:blipFill>
        <p:spPr>
          <a:xfrm>
            <a:off x="3822014" y="2187938"/>
            <a:ext cx="290946" cy="290946"/>
          </a:xfrm>
          <a:prstGeom prst="rect">
            <a:avLst/>
          </a:prstGeom>
        </p:spPr>
      </p:pic>
      <p:sp>
        <p:nvSpPr>
          <p:cNvPr id="92" name="Oval 91"/>
          <p:cNvSpPr/>
          <p:nvPr/>
        </p:nvSpPr>
        <p:spPr>
          <a:xfrm>
            <a:off x="3763297" y="2125644"/>
            <a:ext cx="429977" cy="429977"/>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cxnSp>
        <p:nvCxnSpPr>
          <p:cNvPr id="93" name="Elbow Connector 92"/>
          <p:cNvCxnSpPr/>
          <p:nvPr/>
        </p:nvCxnSpPr>
        <p:spPr>
          <a:xfrm rot="5400000">
            <a:off x="3625843" y="1947816"/>
            <a:ext cx="193962" cy="3111347"/>
          </a:xfrm>
          <a:prstGeom prst="bentConnector2">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4" name="Elbow Connector 93"/>
          <p:cNvCxnSpPr/>
          <p:nvPr/>
        </p:nvCxnSpPr>
        <p:spPr>
          <a:xfrm rot="5400000">
            <a:off x="3818452" y="1737616"/>
            <a:ext cx="258616" cy="3527133"/>
          </a:xfrm>
          <a:prstGeom prst="bentConnector2">
            <a:avLst/>
          </a:prstGeom>
          <a:ln w="12700">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5" name="Elbow Connector 94"/>
          <p:cNvCxnSpPr/>
          <p:nvPr/>
        </p:nvCxnSpPr>
        <p:spPr>
          <a:xfrm rot="16200000" flipV="1">
            <a:off x="3129129" y="2917539"/>
            <a:ext cx="64654" cy="2508574"/>
          </a:xfrm>
          <a:prstGeom prst="bentConnector2">
            <a:avLst/>
          </a:prstGeom>
          <a:ln w="12700">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7" name="Elbow Connector 96"/>
          <p:cNvCxnSpPr/>
          <p:nvPr/>
        </p:nvCxnSpPr>
        <p:spPr>
          <a:xfrm rot="16200000" flipV="1">
            <a:off x="3537964" y="2535992"/>
            <a:ext cx="193962" cy="3297353"/>
          </a:xfrm>
          <a:prstGeom prst="bentConnector2">
            <a:avLst/>
          </a:prstGeom>
          <a:ln w="12700">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7" name="Elbow Connector 116"/>
          <p:cNvCxnSpPr/>
          <p:nvPr/>
        </p:nvCxnSpPr>
        <p:spPr>
          <a:xfrm rot="16200000" flipV="1">
            <a:off x="3721256" y="2331256"/>
            <a:ext cx="258616" cy="3717604"/>
          </a:xfrm>
          <a:prstGeom prst="bentConnector2">
            <a:avLst/>
          </a:prstGeom>
          <a:ln w="12700">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sp>
        <p:nvSpPr>
          <p:cNvPr id="118" name="Trapezoid 117"/>
          <p:cNvSpPr/>
          <p:nvPr/>
        </p:nvSpPr>
        <p:spPr>
          <a:xfrm rot="5400000">
            <a:off x="1190714" y="3429920"/>
            <a:ext cx="458205" cy="821137"/>
          </a:xfrm>
          <a:prstGeom prst="trapezoid">
            <a:avLst>
              <a:gd name="adj" fmla="val 50000"/>
            </a:avLst>
          </a:prstGeom>
          <a:solidFill>
            <a:schemeClr val="accent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119" name="Oval 118"/>
          <p:cNvSpPr/>
          <p:nvPr/>
        </p:nvSpPr>
        <p:spPr>
          <a:xfrm>
            <a:off x="254006" y="3379383"/>
            <a:ext cx="834664" cy="860999"/>
          </a:xfrm>
          <a:prstGeom prst="ellipse">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sz="2400" dirty="0">
              <a:solidFill>
                <a:srgbClr val="46555F"/>
              </a:solidFill>
              <a:latin typeface="Arial" panose="020B0604020202020204" pitchFamily="34" charset="0"/>
              <a:cs typeface="Arial" panose="020B0604020202020204" pitchFamily="34" charset="0"/>
            </a:endParaRPr>
          </a:p>
        </p:txBody>
      </p:sp>
      <p:sp>
        <p:nvSpPr>
          <p:cNvPr id="120" name="Content Placeholder 9"/>
          <p:cNvSpPr txBox="1">
            <a:spLocks noChangeAspect="1"/>
          </p:cNvSpPr>
          <p:nvPr/>
        </p:nvSpPr>
        <p:spPr bwMode="auto">
          <a:xfrm>
            <a:off x="190209" y="4334544"/>
            <a:ext cx="952666" cy="203997"/>
          </a:xfrm>
          <a:prstGeom prst="rect">
            <a:avLst/>
          </a:prstGeom>
          <a:noFill/>
          <a:ln w="9525">
            <a:noFill/>
            <a:miter lim="800000"/>
            <a:headEnd/>
            <a:tailEnd/>
          </a:ln>
        </p:spPr>
        <p:txBody>
          <a:bodyPr>
            <a:prstTxWarp prst="textNoShape">
              <a:avLst/>
            </a:prstTxWarp>
          </a:bodyPr>
          <a:lstStyle/>
          <a:p>
            <a:pPr algn="ctr">
              <a:spcBef>
                <a:spcPct val="20000"/>
              </a:spcBef>
            </a:pPr>
            <a:r>
              <a:rPr lang="en-US" sz="1050" b="1" dirty="0" smtClean="0">
                <a:solidFill>
                  <a:schemeClr val="accent1"/>
                </a:solidFill>
                <a:latin typeface="Arial" panose="020B0604020202020204" pitchFamily="34" charset="0"/>
                <a:ea typeface="Univers 65 Bold" pitchFamily="-104" charset="0"/>
                <a:cs typeface="Arial" panose="020B0604020202020204" pitchFamily="34" charset="0"/>
              </a:rPr>
              <a:t>MSFT SCCM</a:t>
            </a:r>
            <a:endParaRPr lang="en-US" sz="1050" b="1" dirty="0">
              <a:solidFill>
                <a:schemeClr val="accent1"/>
              </a:solidFill>
              <a:latin typeface="Arial" panose="020B0604020202020204" pitchFamily="34" charset="0"/>
              <a:ea typeface="Univers 65 Bold" pitchFamily="-104" charset="0"/>
              <a:cs typeface="Arial" panose="020B0604020202020204" pitchFamily="34" charset="0"/>
            </a:endParaRPr>
          </a:p>
        </p:txBody>
      </p:sp>
      <p:cxnSp>
        <p:nvCxnSpPr>
          <p:cNvPr id="121" name="Elbow Connector 120"/>
          <p:cNvCxnSpPr/>
          <p:nvPr/>
        </p:nvCxnSpPr>
        <p:spPr>
          <a:xfrm rot="5400000">
            <a:off x="2976323" y="1973841"/>
            <a:ext cx="323270" cy="2557463"/>
          </a:xfrm>
          <a:prstGeom prst="bentConnector3">
            <a:avLst>
              <a:gd name="adj1" fmla="val 9975"/>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5" name="Elbow Connector 124"/>
          <p:cNvCxnSpPr/>
          <p:nvPr/>
        </p:nvCxnSpPr>
        <p:spPr>
          <a:xfrm rot="5400000">
            <a:off x="3210086" y="1766697"/>
            <a:ext cx="323270" cy="2974083"/>
          </a:xfrm>
          <a:prstGeom prst="bentConnector3">
            <a:avLst>
              <a:gd name="adj1" fmla="val 17118"/>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2" name="Elbow Connector 131"/>
          <p:cNvCxnSpPr/>
          <p:nvPr/>
        </p:nvCxnSpPr>
        <p:spPr>
          <a:xfrm rot="5400000">
            <a:off x="3435677" y="1569627"/>
            <a:ext cx="323270" cy="3362007"/>
          </a:xfrm>
          <a:prstGeom prst="bentConnector3">
            <a:avLst>
              <a:gd name="adj1" fmla="val 26642"/>
            </a:avLst>
          </a:prstGeom>
          <a:ln w="12700">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3" name="Elbow Connector 132"/>
          <p:cNvCxnSpPr/>
          <p:nvPr/>
        </p:nvCxnSpPr>
        <p:spPr>
          <a:xfrm rot="5400000">
            <a:off x="3661599" y="1374374"/>
            <a:ext cx="323270" cy="3749931"/>
          </a:xfrm>
          <a:prstGeom prst="bentConnector3">
            <a:avLst>
              <a:gd name="adj1" fmla="val 37356"/>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35" name="Oval 134"/>
          <p:cNvSpPr/>
          <p:nvPr/>
        </p:nvSpPr>
        <p:spPr>
          <a:xfrm>
            <a:off x="1457289" y="3379383"/>
            <a:ext cx="834664" cy="860999"/>
          </a:xfrm>
          <a:prstGeom prst="ellipse">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srgbClr val="46555F"/>
              </a:solidFill>
              <a:latin typeface="Arial" panose="020B0604020202020204" pitchFamily="34" charset="0"/>
              <a:cs typeface="Arial" panose="020B0604020202020204" pitchFamily="34" charset="0"/>
            </a:endParaRPr>
          </a:p>
        </p:txBody>
      </p:sp>
      <p:sp>
        <p:nvSpPr>
          <p:cNvPr id="136" name="Content Placeholder 9"/>
          <p:cNvSpPr txBox="1">
            <a:spLocks noChangeAspect="1"/>
          </p:cNvSpPr>
          <p:nvPr/>
        </p:nvSpPr>
        <p:spPr bwMode="auto">
          <a:xfrm>
            <a:off x="1393492" y="4334544"/>
            <a:ext cx="952666" cy="297343"/>
          </a:xfrm>
          <a:prstGeom prst="rect">
            <a:avLst/>
          </a:prstGeom>
          <a:noFill/>
          <a:ln w="9525">
            <a:noFill/>
            <a:miter lim="800000"/>
            <a:headEnd/>
            <a:tailEnd/>
          </a:ln>
        </p:spPr>
        <p:txBody>
          <a:bodyPr>
            <a:prstTxWarp prst="textNoShape">
              <a:avLst/>
            </a:prstTxWarp>
          </a:bodyPr>
          <a:lstStyle/>
          <a:p>
            <a:pPr algn="ctr">
              <a:spcBef>
                <a:spcPct val="20000"/>
              </a:spcBef>
            </a:pPr>
            <a:r>
              <a:rPr lang="en-US" sz="1050" b="1" dirty="0" smtClean="0">
                <a:solidFill>
                  <a:schemeClr val="accent1"/>
                </a:solidFill>
                <a:latin typeface="Arial" panose="020B0604020202020204" pitchFamily="34" charset="0"/>
                <a:ea typeface="Univers 65 Bold" pitchFamily="-104" charset="0"/>
                <a:cs typeface="Arial" panose="020B0604020202020204" pitchFamily="34" charset="0"/>
              </a:rPr>
              <a:t>Distribution Point</a:t>
            </a:r>
            <a:endParaRPr lang="en-US" sz="1050" b="1" dirty="0">
              <a:solidFill>
                <a:schemeClr val="accent1"/>
              </a:solidFill>
              <a:latin typeface="Arial" panose="020B0604020202020204" pitchFamily="34" charset="0"/>
              <a:ea typeface="Univers 65 Bold" pitchFamily="-104" charset="0"/>
              <a:cs typeface="Arial" panose="020B0604020202020204" pitchFamily="34" charset="0"/>
            </a:endParaRPr>
          </a:p>
        </p:txBody>
      </p:sp>
      <p:grpSp>
        <p:nvGrpSpPr>
          <p:cNvPr id="137" name="Group 136"/>
          <p:cNvGrpSpPr/>
          <p:nvPr/>
        </p:nvGrpSpPr>
        <p:grpSpPr>
          <a:xfrm>
            <a:off x="4262014" y="3759778"/>
            <a:ext cx="1627079" cy="296881"/>
            <a:chOff x="6127709" y="3848554"/>
            <a:chExt cx="2301175" cy="419878"/>
          </a:xfrm>
        </p:grpSpPr>
        <p:grpSp>
          <p:nvGrpSpPr>
            <p:cNvPr id="139" name="Group 138"/>
            <p:cNvGrpSpPr/>
            <p:nvPr/>
          </p:nvGrpSpPr>
          <p:grpSpPr>
            <a:xfrm>
              <a:off x="6127709" y="3848554"/>
              <a:ext cx="2301175" cy="419878"/>
              <a:chOff x="6127709" y="2602480"/>
              <a:chExt cx="2301175" cy="419878"/>
            </a:xfrm>
          </p:grpSpPr>
          <p:pic>
            <p:nvPicPr>
              <p:cNvPr id="153" name="Picture 152"/>
              <p:cNvPicPr>
                <a:picLocks noChangeAspect="1"/>
              </p:cNvPicPr>
              <p:nvPr/>
            </p:nvPicPr>
            <p:blipFill rotWithShape="1">
              <a:blip r:embed="rId4" cstate="print">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t="16651" r="24417" b="17378"/>
              <a:stretch/>
            </p:blipFill>
            <p:spPr>
              <a:xfrm>
                <a:off x="6127709" y="2602480"/>
                <a:ext cx="481059" cy="419878"/>
              </a:xfrm>
              <a:prstGeom prst="rect">
                <a:avLst/>
              </a:prstGeom>
            </p:spPr>
          </p:pic>
          <p:pic>
            <p:nvPicPr>
              <p:cNvPr id="154" name="Picture 153"/>
              <p:cNvPicPr>
                <a:picLocks noChangeAspect="1"/>
              </p:cNvPicPr>
              <p:nvPr/>
            </p:nvPicPr>
            <p:blipFill rotWithShape="1">
              <a:blip r:embed="rId4" cstate="print">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t="16651" r="24417" b="17378"/>
              <a:stretch/>
            </p:blipFill>
            <p:spPr>
              <a:xfrm>
                <a:off x="6734414" y="2602480"/>
                <a:ext cx="481059" cy="419878"/>
              </a:xfrm>
              <a:prstGeom prst="rect">
                <a:avLst/>
              </a:prstGeom>
            </p:spPr>
          </p:pic>
          <p:pic>
            <p:nvPicPr>
              <p:cNvPr id="155" name="Picture 154"/>
              <p:cNvPicPr>
                <a:picLocks noChangeAspect="1"/>
              </p:cNvPicPr>
              <p:nvPr/>
            </p:nvPicPr>
            <p:blipFill rotWithShape="1">
              <a:blip r:embed="rId4" cstate="print">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t="16651" r="24417" b="17378"/>
              <a:stretch/>
            </p:blipFill>
            <p:spPr>
              <a:xfrm>
                <a:off x="7341119" y="2602480"/>
                <a:ext cx="481059" cy="419878"/>
              </a:xfrm>
              <a:prstGeom prst="rect">
                <a:avLst/>
              </a:prstGeom>
            </p:spPr>
          </p:pic>
          <p:pic>
            <p:nvPicPr>
              <p:cNvPr id="156" name="Picture 155"/>
              <p:cNvPicPr>
                <a:picLocks noChangeAspect="1"/>
              </p:cNvPicPr>
              <p:nvPr/>
            </p:nvPicPr>
            <p:blipFill rotWithShape="1">
              <a:blip r:embed="rId4" cstate="print">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t="16651" r="24417" b="17378"/>
              <a:stretch/>
            </p:blipFill>
            <p:spPr>
              <a:xfrm>
                <a:off x="7947825" y="2602480"/>
                <a:ext cx="481059" cy="419878"/>
              </a:xfrm>
              <a:prstGeom prst="rect">
                <a:avLst/>
              </a:prstGeom>
            </p:spPr>
          </p:pic>
        </p:grpSp>
        <p:grpSp>
          <p:nvGrpSpPr>
            <p:cNvPr id="142" name="Group 141"/>
            <p:cNvGrpSpPr/>
            <p:nvPr/>
          </p:nvGrpSpPr>
          <p:grpSpPr>
            <a:xfrm>
              <a:off x="6150479" y="3901520"/>
              <a:ext cx="2222737" cy="240256"/>
              <a:chOff x="6150479" y="3274291"/>
              <a:chExt cx="2222737" cy="240256"/>
            </a:xfrm>
          </p:grpSpPr>
          <p:sp>
            <p:nvSpPr>
              <p:cNvPr id="143" name="Rectangle 142"/>
              <p:cNvSpPr/>
              <p:nvPr/>
            </p:nvSpPr>
            <p:spPr>
              <a:xfrm>
                <a:off x="6150479"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144" name="Rectangle 143"/>
              <p:cNvSpPr/>
              <p:nvPr/>
            </p:nvSpPr>
            <p:spPr>
              <a:xfrm>
                <a:off x="6756910"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146" name="Rectangle 145"/>
              <p:cNvSpPr/>
              <p:nvPr/>
            </p:nvSpPr>
            <p:spPr>
              <a:xfrm>
                <a:off x="7366703"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147" name="Rectangle 146"/>
              <p:cNvSpPr/>
              <p:nvPr/>
            </p:nvSpPr>
            <p:spPr>
              <a:xfrm>
                <a:off x="7969772"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grpSp>
      </p:grpSp>
      <p:grpSp>
        <p:nvGrpSpPr>
          <p:cNvPr id="157" name="Group 156"/>
          <p:cNvGrpSpPr/>
          <p:nvPr/>
        </p:nvGrpSpPr>
        <p:grpSpPr>
          <a:xfrm>
            <a:off x="4262014" y="2805602"/>
            <a:ext cx="1627079" cy="296881"/>
            <a:chOff x="6127709" y="2602480"/>
            <a:chExt cx="2301175" cy="419878"/>
          </a:xfrm>
        </p:grpSpPr>
        <p:grpSp>
          <p:nvGrpSpPr>
            <p:cNvPr id="158" name="Group 157"/>
            <p:cNvGrpSpPr/>
            <p:nvPr/>
          </p:nvGrpSpPr>
          <p:grpSpPr>
            <a:xfrm>
              <a:off x="6127709" y="2602480"/>
              <a:ext cx="2301175" cy="419878"/>
              <a:chOff x="6127709" y="2602480"/>
              <a:chExt cx="2301175" cy="419878"/>
            </a:xfrm>
          </p:grpSpPr>
          <p:pic>
            <p:nvPicPr>
              <p:cNvPr id="167" name="Picture 166"/>
              <p:cNvPicPr>
                <a:picLocks noChangeAspect="1"/>
              </p:cNvPicPr>
              <p:nvPr/>
            </p:nvPicPr>
            <p:blipFill rotWithShape="1">
              <a:blip r:embed="rId4" cstate="print">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t="16651" r="24417" b="17378"/>
              <a:stretch/>
            </p:blipFill>
            <p:spPr>
              <a:xfrm>
                <a:off x="6127709" y="2602480"/>
                <a:ext cx="481059" cy="419878"/>
              </a:xfrm>
              <a:prstGeom prst="rect">
                <a:avLst/>
              </a:prstGeom>
            </p:spPr>
          </p:pic>
          <p:pic>
            <p:nvPicPr>
              <p:cNvPr id="168" name="Picture 167"/>
              <p:cNvPicPr>
                <a:picLocks noChangeAspect="1"/>
              </p:cNvPicPr>
              <p:nvPr/>
            </p:nvPicPr>
            <p:blipFill rotWithShape="1">
              <a:blip r:embed="rId4" cstate="print">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t="16651" r="24417" b="17378"/>
              <a:stretch/>
            </p:blipFill>
            <p:spPr>
              <a:xfrm>
                <a:off x="6734414" y="2602480"/>
                <a:ext cx="481059" cy="419878"/>
              </a:xfrm>
              <a:prstGeom prst="rect">
                <a:avLst/>
              </a:prstGeom>
            </p:spPr>
          </p:pic>
          <p:pic>
            <p:nvPicPr>
              <p:cNvPr id="169" name="Picture 168"/>
              <p:cNvPicPr>
                <a:picLocks noChangeAspect="1"/>
              </p:cNvPicPr>
              <p:nvPr/>
            </p:nvPicPr>
            <p:blipFill rotWithShape="1">
              <a:blip r:embed="rId4" cstate="print">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t="16651" r="24417" b="17378"/>
              <a:stretch/>
            </p:blipFill>
            <p:spPr>
              <a:xfrm>
                <a:off x="7341119" y="2602480"/>
                <a:ext cx="481059" cy="419878"/>
              </a:xfrm>
              <a:prstGeom prst="rect">
                <a:avLst/>
              </a:prstGeom>
            </p:spPr>
          </p:pic>
          <p:pic>
            <p:nvPicPr>
              <p:cNvPr id="170" name="Picture 169"/>
              <p:cNvPicPr>
                <a:picLocks noChangeAspect="1"/>
              </p:cNvPicPr>
              <p:nvPr/>
            </p:nvPicPr>
            <p:blipFill rotWithShape="1">
              <a:blip r:embed="rId4" cstate="print">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t="16651" r="24417" b="17378"/>
              <a:stretch/>
            </p:blipFill>
            <p:spPr>
              <a:xfrm>
                <a:off x="7947825" y="2602480"/>
                <a:ext cx="481059" cy="419878"/>
              </a:xfrm>
              <a:prstGeom prst="rect">
                <a:avLst/>
              </a:prstGeom>
            </p:spPr>
          </p:pic>
        </p:grpSp>
        <p:grpSp>
          <p:nvGrpSpPr>
            <p:cNvPr id="159" name="Group 158"/>
            <p:cNvGrpSpPr/>
            <p:nvPr/>
          </p:nvGrpSpPr>
          <p:grpSpPr>
            <a:xfrm>
              <a:off x="6150479" y="2655195"/>
              <a:ext cx="2222737" cy="240256"/>
              <a:chOff x="6150479" y="3274291"/>
              <a:chExt cx="2222737" cy="240256"/>
            </a:xfrm>
          </p:grpSpPr>
          <p:sp>
            <p:nvSpPr>
              <p:cNvPr id="162" name="Rectangle 161"/>
              <p:cNvSpPr/>
              <p:nvPr/>
            </p:nvSpPr>
            <p:spPr>
              <a:xfrm>
                <a:off x="6150479"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164" name="Rectangle 163"/>
              <p:cNvSpPr/>
              <p:nvPr/>
            </p:nvSpPr>
            <p:spPr>
              <a:xfrm>
                <a:off x="6753472"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165" name="Rectangle 164"/>
              <p:cNvSpPr/>
              <p:nvPr/>
            </p:nvSpPr>
            <p:spPr>
              <a:xfrm>
                <a:off x="7366703"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166" name="Rectangle 165"/>
              <p:cNvSpPr/>
              <p:nvPr/>
            </p:nvSpPr>
            <p:spPr>
              <a:xfrm>
                <a:off x="7969772"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grpSp>
      </p:grpSp>
      <p:grpSp>
        <p:nvGrpSpPr>
          <p:cNvPr id="171" name="Group 170"/>
          <p:cNvGrpSpPr/>
          <p:nvPr/>
        </p:nvGrpSpPr>
        <p:grpSpPr>
          <a:xfrm>
            <a:off x="4262014" y="3211492"/>
            <a:ext cx="1627079" cy="296881"/>
            <a:chOff x="6127709" y="3225517"/>
            <a:chExt cx="2301175" cy="419878"/>
          </a:xfrm>
        </p:grpSpPr>
        <p:grpSp>
          <p:nvGrpSpPr>
            <p:cNvPr id="172" name="Group 171"/>
            <p:cNvGrpSpPr/>
            <p:nvPr/>
          </p:nvGrpSpPr>
          <p:grpSpPr>
            <a:xfrm>
              <a:off x="6127709" y="3225517"/>
              <a:ext cx="2301175" cy="419878"/>
              <a:chOff x="6127709" y="2602480"/>
              <a:chExt cx="2301175" cy="419878"/>
            </a:xfrm>
          </p:grpSpPr>
          <p:pic>
            <p:nvPicPr>
              <p:cNvPr id="178" name="Picture 177"/>
              <p:cNvPicPr>
                <a:picLocks noChangeAspect="1"/>
              </p:cNvPicPr>
              <p:nvPr/>
            </p:nvPicPr>
            <p:blipFill rotWithShape="1">
              <a:blip r:embed="rId4" cstate="print">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t="16651" r="24417" b="17378"/>
              <a:stretch/>
            </p:blipFill>
            <p:spPr>
              <a:xfrm>
                <a:off x="6127709" y="2602480"/>
                <a:ext cx="481059" cy="419878"/>
              </a:xfrm>
              <a:prstGeom prst="rect">
                <a:avLst/>
              </a:prstGeom>
            </p:spPr>
          </p:pic>
          <p:pic>
            <p:nvPicPr>
              <p:cNvPr id="179" name="Picture 178"/>
              <p:cNvPicPr>
                <a:picLocks noChangeAspect="1"/>
              </p:cNvPicPr>
              <p:nvPr/>
            </p:nvPicPr>
            <p:blipFill rotWithShape="1">
              <a:blip r:embed="rId4" cstate="print">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t="16651" r="24417" b="17378"/>
              <a:stretch/>
            </p:blipFill>
            <p:spPr>
              <a:xfrm>
                <a:off x="6734414" y="2602480"/>
                <a:ext cx="481059" cy="419878"/>
              </a:xfrm>
              <a:prstGeom prst="rect">
                <a:avLst/>
              </a:prstGeom>
            </p:spPr>
          </p:pic>
          <p:pic>
            <p:nvPicPr>
              <p:cNvPr id="182" name="Picture 181"/>
              <p:cNvPicPr>
                <a:picLocks noChangeAspect="1"/>
              </p:cNvPicPr>
              <p:nvPr/>
            </p:nvPicPr>
            <p:blipFill rotWithShape="1">
              <a:blip r:embed="rId4" cstate="print">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t="16651" r="24417" b="17378"/>
              <a:stretch/>
            </p:blipFill>
            <p:spPr>
              <a:xfrm>
                <a:off x="7341119" y="2602480"/>
                <a:ext cx="481059" cy="419878"/>
              </a:xfrm>
              <a:prstGeom prst="rect">
                <a:avLst/>
              </a:prstGeom>
            </p:spPr>
          </p:pic>
          <p:pic>
            <p:nvPicPr>
              <p:cNvPr id="183" name="Picture 182"/>
              <p:cNvPicPr>
                <a:picLocks noChangeAspect="1"/>
              </p:cNvPicPr>
              <p:nvPr/>
            </p:nvPicPr>
            <p:blipFill rotWithShape="1">
              <a:blip r:embed="rId4" cstate="print">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t="16651" r="24417" b="17378"/>
              <a:stretch/>
            </p:blipFill>
            <p:spPr>
              <a:xfrm>
                <a:off x="7947825" y="2602480"/>
                <a:ext cx="481059" cy="419878"/>
              </a:xfrm>
              <a:prstGeom prst="rect">
                <a:avLst/>
              </a:prstGeom>
            </p:spPr>
          </p:pic>
        </p:grpSp>
        <p:grpSp>
          <p:nvGrpSpPr>
            <p:cNvPr id="173" name="Group 172"/>
            <p:cNvGrpSpPr/>
            <p:nvPr/>
          </p:nvGrpSpPr>
          <p:grpSpPr>
            <a:xfrm>
              <a:off x="6150479" y="3274291"/>
              <a:ext cx="2222737" cy="240256"/>
              <a:chOff x="6150479" y="3274291"/>
              <a:chExt cx="2222737" cy="240256"/>
            </a:xfrm>
          </p:grpSpPr>
          <p:sp>
            <p:nvSpPr>
              <p:cNvPr id="174" name="Rectangle 173"/>
              <p:cNvSpPr/>
              <p:nvPr/>
            </p:nvSpPr>
            <p:spPr>
              <a:xfrm>
                <a:off x="6150479"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175" name="Rectangle 174"/>
              <p:cNvSpPr/>
              <p:nvPr/>
            </p:nvSpPr>
            <p:spPr>
              <a:xfrm>
                <a:off x="6753471" y="3274291"/>
                <a:ext cx="402336"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176" name="Rectangle 175"/>
              <p:cNvSpPr/>
              <p:nvPr/>
            </p:nvSpPr>
            <p:spPr>
              <a:xfrm>
                <a:off x="7363265" y="3274291"/>
                <a:ext cx="411480"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177" name="Rectangle 176"/>
              <p:cNvSpPr/>
              <p:nvPr/>
            </p:nvSpPr>
            <p:spPr>
              <a:xfrm>
                <a:off x="7969772"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grpSp>
      </p:grpSp>
      <p:grpSp>
        <p:nvGrpSpPr>
          <p:cNvPr id="185" name="Group 184"/>
          <p:cNvGrpSpPr/>
          <p:nvPr/>
        </p:nvGrpSpPr>
        <p:grpSpPr>
          <a:xfrm>
            <a:off x="4262014" y="4157972"/>
            <a:ext cx="1627079" cy="296881"/>
            <a:chOff x="6127709" y="4471591"/>
            <a:chExt cx="2301175" cy="419878"/>
          </a:xfrm>
        </p:grpSpPr>
        <p:grpSp>
          <p:nvGrpSpPr>
            <p:cNvPr id="186" name="Group 185"/>
            <p:cNvGrpSpPr/>
            <p:nvPr/>
          </p:nvGrpSpPr>
          <p:grpSpPr>
            <a:xfrm>
              <a:off x="6127709" y="4471591"/>
              <a:ext cx="2301175" cy="419878"/>
              <a:chOff x="6127709" y="2602480"/>
              <a:chExt cx="2301175" cy="419878"/>
            </a:xfrm>
          </p:grpSpPr>
          <p:pic>
            <p:nvPicPr>
              <p:cNvPr id="192" name="Picture 191"/>
              <p:cNvPicPr>
                <a:picLocks noChangeAspect="1"/>
              </p:cNvPicPr>
              <p:nvPr/>
            </p:nvPicPr>
            <p:blipFill rotWithShape="1">
              <a:blip r:embed="rId4" cstate="print">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t="16651" r="24417" b="17378"/>
              <a:stretch/>
            </p:blipFill>
            <p:spPr>
              <a:xfrm>
                <a:off x="6127709" y="2602480"/>
                <a:ext cx="481059" cy="419878"/>
              </a:xfrm>
              <a:prstGeom prst="rect">
                <a:avLst/>
              </a:prstGeom>
            </p:spPr>
          </p:pic>
          <p:pic>
            <p:nvPicPr>
              <p:cNvPr id="193" name="Picture 192"/>
              <p:cNvPicPr>
                <a:picLocks noChangeAspect="1"/>
              </p:cNvPicPr>
              <p:nvPr/>
            </p:nvPicPr>
            <p:blipFill rotWithShape="1">
              <a:blip r:embed="rId4" cstate="print">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t="16651" r="24417" b="17378"/>
              <a:stretch/>
            </p:blipFill>
            <p:spPr>
              <a:xfrm>
                <a:off x="6734414" y="2602480"/>
                <a:ext cx="481059" cy="419878"/>
              </a:xfrm>
              <a:prstGeom prst="rect">
                <a:avLst/>
              </a:prstGeom>
            </p:spPr>
          </p:pic>
          <p:pic>
            <p:nvPicPr>
              <p:cNvPr id="194" name="Picture 193"/>
              <p:cNvPicPr>
                <a:picLocks noChangeAspect="1"/>
              </p:cNvPicPr>
              <p:nvPr/>
            </p:nvPicPr>
            <p:blipFill rotWithShape="1">
              <a:blip r:embed="rId4" cstate="print">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t="16651" r="24417" b="17378"/>
              <a:stretch/>
            </p:blipFill>
            <p:spPr>
              <a:xfrm>
                <a:off x="7341119" y="2602480"/>
                <a:ext cx="481059" cy="419878"/>
              </a:xfrm>
              <a:prstGeom prst="rect">
                <a:avLst/>
              </a:prstGeom>
            </p:spPr>
          </p:pic>
          <p:pic>
            <p:nvPicPr>
              <p:cNvPr id="195" name="Picture 194"/>
              <p:cNvPicPr>
                <a:picLocks noChangeAspect="1"/>
              </p:cNvPicPr>
              <p:nvPr/>
            </p:nvPicPr>
            <p:blipFill rotWithShape="1">
              <a:blip r:embed="rId4" cstate="print">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t="16651" r="24417" b="17378"/>
              <a:stretch/>
            </p:blipFill>
            <p:spPr>
              <a:xfrm>
                <a:off x="7947825" y="2602480"/>
                <a:ext cx="481059" cy="419878"/>
              </a:xfrm>
              <a:prstGeom prst="rect">
                <a:avLst/>
              </a:prstGeom>
            </p:spPr>
          </p:pic>
        </p:grpSp>
        <p:grpSp>
          <p:nvGrpSpPr>
            <p:cNvPr id="187" name="Group 186"/>
            <p:cNvGrpSpPr/>
            <p:nvPr/>
          </p:nvGrpSpPr>
          <p:grpSpPr>
            <a:xfrm>
              <a:off x="6150479" y="4520616"/>
              <a:ext cx="2222737" cy="240256"/>
              <a:chOff x="6150479" y="3274291"/>
              <a:chExt cx="2222737" cy="240256"/>
            </a:xfrm>
          </p:grpSpPr>
          <p:sp>
            <p:nvSpPr>
              <p:cNvPr id="188" name="Rectangle 187"/>
              <p:cNvSpPr/>
              <p:nvPr/>
            </p:nvSpPr>
            <p:spPr>
              <a:xfrm>
                <a:off x="6150479"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189" name="Rectangle 188"/>
              <p:cNvSpPr/>
              <p:nvPr/>
            </p:nvSpPr>
            <p:spPr>
              <a:xfrm>
                <a:off x="6756910"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190" name="Rectangle 189"/>
              <p:cNvSpPr/>
              <p:nvPr/>
            </p:nvSpPr>
            <p:spPr>
              <a:xfrm>
                <a:off x="7363341"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191" name="Rectangle 190"/>
              <p:cNvSpPr/>
              <p:nvPr/>
            </p:nvSpPr>
            <p:spPr>
              <a:xfrm>
                <a:off x="7969772"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grpSp>
      </p:grpSp>
      <p:sp>
        <p:nvSpPr>
          <p:cNvPr id="196" name="Rectangle 195"/>
          <p:cNvSpPr/>
          <p:nvPr/>
        </p:nvSpPr>
        <p:spPr>
          <a:xfrm>
            <a:off x="3555067" y="3106948"/>
            <a:ext cx="61795" cy="1051794"/>
          </a:xfrm>
          <a:prstGeom prst="rec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cxnSp>
        <p:nvCxnSpPr>
          <p:cNvPr id="197" name="Elbow Connector 196"/>
          <p:cNvCxnSpPr/>
          <p:nvPr/>
        </p:nvCxnSpPr>
        <p:spPr>
          <a:xfrm rot="16200000" flipV="1">
            <a:off x="3496090" y="2792997"/>
            <a:ext cx="40117" cy="2689832"/>
          </a:xfrm>
          <a:prstGeom prst="bentConnector2">
            <a:avLst/>
          </a:prstGeom>
          <a:ln w="12700">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pic>
        <p:nvPicPr>
          <p:cNvPr id="198" name="Picture 197"/>
          <p:cNvPicPr>
            <a:picLocks noChangeAspect="1"/>
          </p:cNvPicPr>
          <p:nvPr/>
        </p:nvPicPr>
        <p:blipFill>
          <a:blip r:embed="rId6"/>
          <a:stretch>
            <a:fillRect/>
          </a:stretch>
        </p:blipFill>
        <p:spPr>
          <a:xfrm>
            <a:off x="394466" y="3551755"/>
            <a:ext cx="535932" cy="535932"/>
          </a:xfrm>
          <a:prstGeom prst="rect">
            <a:avLst/>
          </a:prstGeom>
        </p:spPr>
      </p:pic>
      <p:pic>
        <p:nvPicPr>
          <p:cNvPr id="199" name="Picture 198"/>
          <p:cNvPicPr>
            <a:picLocks noChangeAspect="1"/>
          </p:cNvPicPr>
          <p:nvPr/>
        </p:nvPicPr>
        <p:blipFill>
          <a:blip r:embed="rId7"/>
          <a:stretch>
            <a:fillRect/>
          </a:stretch>
        </p:blipFill>
        <p:spPr>
          <a:xfrm>
            <a:off x="1601002" y="3549115"/>
            <a:ext cx="547238" cy="547238"/>
          </a:xfrm>
          <a:prstGeom prst="rect">
            <a:avLst/>
          </a:prstGeom>
        </p:spPr>
      </p:pic>
      <p:sp>
        <p:nvSpPr>
          <p:cNvPr id="203" name="TextBox 202"/>
          <p:cNvSpPr txBox="1"/>
          <p:nvPr/>
        </p:nvSpPr>
        <p:spPr>
          <a:xfrm>
            <a:off x="4358288" y="2447233"/>
            <a:ext cx="1468672" cy="215444"/>
          </a:xfrm>
          <a:prstGeom prst="rect">
            <a:avLst/>
          </a:prstGeom>
          <a:noFill/>
        </p:spPr>
        <p:txBody>
          <a:bodyPr wrap="none" rtlCol="0">
            <a:spAutoFit/>
          </a:bodyPr>
          <a:lstStyle/>
          <a:p>
            <a:pPr algn="ctr"/>
            <a:r>
              <a:rPr lang="en-US" sz="800" dirty="0" smtClean="0"/>
              <a:t>Sequential batched updates</a:t>
            </a:r>
            <a:endParaRPr lang="en-US" sz="800" dirty="0"/>
          </a:p>
        </p:txBody>
      </p:sp>
      <p:sp>
        <p:nvSpPr>
          <p:cNvPr id="204" name="Rectangle 203"/>
          <p:cNvSpPr/>
          <p:nvPr/>
        </p:nvSpPr>
        <p:spPr>
          <a:xfrm>
            <a:off x="9525000" y="2057400"/>
            <a:ext cx="2387410" cy="2605063"/>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latin typeface="Arial" panose="020B0604020202020204" pitchFamily="34" charset="0"/>
              <a:cs typeface="Arial" panose="020B0604020202020204" pitchFamily="34" charset="0"/>
            </a:endParaRPr>
          </a:p>
        </p:txBody>
      </p:sp>
      <p:cxnSp>
        <p:nvCxnSpPr>
          <p:cNvPr id="205" name="Straight Connector 204"/>
          <p:cNvCxnSpPr/>
          <p:nvPr/>
        </p:nvCxnSpPr>
        <p:spPr>
          <a:xfrm>
            <a:off x="11210530" y="3506799"/>
            <a:ext cx="430753" cy="337833"/>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a:off x="8208283" y="3807301"/>
            <a:ext cx="1288972" cy="0"/>
          </a:xfrm>
          <a:prstGeom prst="line">
            <a:avLst/>
          </a:prstGeom>
          <a:ln w="38100">
            <a:solidFill>
              <a:srgbClr val="00B05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8" name="Elbow Connector 207"/>
          <p:cNvCxnSpPr/>
          <p:nvPr/>
        </p:nvCxnSpPr>
        <p:spPr>
          <a:xfrm rot="10800000" flipV="1">
            <a:off x="9557684" y="3003030"/>
            <a:ext cx="643102" cy="805607"/>
          </a:xfrm>
          <a:prstGeom prst="bentConnector3">
            <a:avLst>
              <a:gd name="adj1" fmla="val 64913"/>
            </a:avLst>
          </a:prstGeom>
          <a:ln w="38100">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209" name="Trapezoid 208"/>
          <p:cNvSpPr/>
          <p:nvPr/>
        </p:nvSpPr>
        <p:spPr>
          <a:xfrm rot="5400000">
            <a:off x="7148211" y="3441160"/>
            <a:ext cx="456749" cy="818528"/>
          </a:xfrm>
          <a:prstGeom prst="trapezoid">
            <a:avLst>
              <a:gd name="adj" fmla="val 50000"/>
            </a:avLst>
          </a:prstGeom>
          <a:solidFill>
            <a:schemeClr val="accent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210" name="Oval 209"/>
          <p:cNvSpPr/>
          <p:nvPr/>
        </p:nvSpPr>
        <p:spPr>
          <a:xfrm>
            <a:off x="6214478" y="3390784"/>
            <a:ext cx="832013" cy="858264"/>
          </a:xfrm>
          <a:prstGeom prst="ellipse">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sz="2400" dirty="0">
              <a:solidFill>
                <a:srgbClr val="46555F"/>
              </a:solidFill>
              <a:latin typeface="Arial" panose="020B0604020202020204" pitchFamily="34" charset="0"/>
              <a:cs typeface="Arial" panose="020B0604020202020204" pitchFamily="34" charset="0"/>
            </a:endParaRPr>
          </a:p>
        </p:txBody>
      </p:sp>
      <p:sp>
        <p:nvSpPr>
          <p:cNvPr id="213" name="Oval 212"/>
          <p:cNvSpPr/>
          <p:nvPr/>
        </p:nvSpPr>
        <p:spPr>
          <a:xfrm>
            <a:off x="7413938" y="3390784"/>
            <a:ext cx="832013" cy="858264"/>
          </a:xfrm>
          <a:prstGeom prst="ellipse">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srgbClr val="46555F"/>
              </a:solidFill>
              <a:latin typeface="Arial" panose="020B0604020202020204" pitchFamily="34" charset="0"/>
              <a:cs typeface="Arial" panose="020B0604020202020204" pitchFamily="34" charset="0"/>
            </a:endParaRPr>
          </a:p>
        </p:txBody>
      </p:sp>
      <p:sp>
        <p:nvSpPr>
          <p:cNvPr id="215" name="Content Placeholder 9"/>
          <p:cNvSpPr txBox="1">
            <a:spLocks noChangeAspect="1"/>
          </p:cNvSpPr>
          <p:nvPr/>
        </p:nvSpPr>
        <p:spPr bwMode="auto">
          <a:xfrm>
            <a:off x="7271873" y="4342911"/>
            <a:ext cx="1163276" cy="213767"/>
          </a:xfrm>
          <a:prstGeom prst="rect">
            <a:avLst/>
          </a:prstGeom>
          <a:noFill/>
          <a:ln w="9525">
            <a:noFill/>
            <a:miter lim="800000"/>
            <a:headEnd/>
            <a:tailEnd/>
          </a:ln>
        </p:spPr>
        <p:txBody>
          <a:bodyPr>
            <a:prstTxWarp prst="textNoShape">
              <a:avLst/>
            </a:prstTxWarp>
          </a:bodyPr>
          <a:lstStyle/>
          <a:p>
            <a:pPr algn="ctr">
              <a:spcBef>
                <a:spcPct val="20000"/>
              </a:spcBef>
            </a:pPr>
            <a:r>
              <a:rPr lang="en-US" sz="1050" b="1" dirty="0">
                <a:solidFill>
                  <a:schemeClr val="accent1"/>
                </a:solidFill>
                <a:latin typeface="Arial" panose="020B0604020202020204" pitchFamily="34" charset="0"/>
                <a:ea typeface="Univers 65 Bold" pitchFamily="-104" charset="0"/>
                <a:cs typeface="Arial" panose="020B0604020202020204" pitchFamily="34" charset="0"/>
              </a:rPr>
              <a:t>Kollective SD ECDN</a:t>
            </a:r>
          </a:p>
        </p:txBody>
      </p:sp>
      <p:sp>
        <p:nvSpPr>
          <p:cNvPr id="216" name="Rectangle 215"/>
          <p:cNvSpPr/>
          <p:nvPr/>
        </p:nvSpPr>
        <p:spPr>
          <a:xfrm>
            <a:off x="9496084" y="3156545"/>
            <a:ext cx="61598" cy="1048453"/>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solidFill>
                <a:srgbClr val="00B050"/>
              </a:solidFill>
              <a:latin typeface="Arial" panose="020B0604020202020204" pitchFamily="34" charset="0"/>
              <a:cs typeface="Arial" panose="020B0604020202020204" pitchFamily="34" charset="0"/>
            </a:endParaRPr>
          </a:p>
        </p:txBody>
      </p:sp>
      <p:cxnSp>
        <p:nvCxnSpPr>
          <p:cNvPr id="218" name="Straight Connector 217"/>
          <p:cNvCxnSpPr/>
          <p:nvPr/>
        </p:nvCxnSpPr>
        <p:spPr>
          <a:xfrm>
            <a:off x="10415847" y="3019340"/>
            <a:ext cx="322243" cy="0"/>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a:off x="11257761" y="3019340"/>
            <a:ext cx="322243" cy="0"/>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p:nvCxnSpPr>
        <p:spPr>
          <a:xfrm>
            <a:off x="10400001" y="3422323"/>
            <a:ext cx="1288972" cy="0"/>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p:nvCxnSpPr>
        <p:spPr>
          <a:xfrm>
            <a:off x="10384154" y="3975392"/>
            <a:ext cx="1288972" cy="0"/>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p:nvCxnSpPr>
        <p:spPr>
          <a:xfrm rot="5400000">
            <a:off x="10197206" y="3205448"/>
            <a:ext cx="322243" cy="0"/>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rot="5400000">
            <a:off x="11480867" y="4145599"/>
            <a:ext cx="322243" cy="0"/>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4" name="Straight Connector 223"/>
          <p:cNvCxnSpPr/>
          <p:nvPr/>
        </p:nvCxnSpPr>
        <p:spPr>
          <a:xfrm rot="5400000">
            <a:off x="11045906" y="4136513"/>
            <a:ext cx="322243" cy="0"/>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p:nvCxnSpPr>
        <p:spPr>
          <a:xfrm rot="5400000">
            <a:off x="10196003" y="4127428"/>
            <a:ext cx="322243" cy="0"/>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a:off x="10400001" y="3998745"/>
            <a:ext cx="386434" cy="240039"/>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p:nvCxnSpPr>
        <p:spPr>
          <a:xfrm>
            <a:off x="10790066" y="3506298"/>
            <a:ext cx="442591" cy="334403"/>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a:xfrm>
            <a:off x="10411805" y="3055122"/>
            <a:ext cx="386434" cy="240039"/>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p:nvCxnSpPr>
        <p:spPr>
          <a:xfrm flipH="1">
            <a:off x="10793669" y="3074124"/>
            <a:ext cx="386434" cy="240039"/>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grpSp>
        <p:nvGrpSpPr>
          <p:cNvPr id="242" name="Group 241"/>
          <p:cNvGrpSpPr/>
          <p:nvPr/>
        </p:nvGrpSpPr>
        <p:grpSpPr>
          <a:xfrm>
            <a:off x="10200786" y="4204230"/>
            <a:ext cx="1621910" cy="295938"/>
            <a:chOff x="6127709" y="4188555"/>
            <a:chExt cx="2301175" cy="419878"/>
          </a:xfrm>
        </p:grpSpPr>
        <p:grpSp>
          <p:nvGrpSpPr>
            <p:cNvPr id="243" name="Group 242"/>
            <p:cNvGrpSpPr/>
            <p:nvPr/>
          </p:nvGrpSpPr>
          <p:grpSpPr>
            <a:xfrm>
              <a:off x="6127709" y="4188555"/>
              <a:ext cx="2301175" cy="419878"/>
              <a:chOff x="6127709" y="4471591"/>
              <a:chExt cx="2301175" cy="419878"/>
            </a:xfrm>
          </p:grpSpPr>
          <p:grpSp>
            <p:nvGrpSpPr>
              <p:cNvPr id="249" name="Group 248"/>
              <p:cNvGrpSpPr/>
              <p:nvPr/>
            </p:nvGrpSpPr>
            <p:grpSpPr>
              <a:xfrm>
                <a:off x="6127709" y="4471591"/>
                <a:ext cx="2301175" cy="419878"/>
                <a:chOff x="6127709" y="2602480"/>
                <a:chExt cx="2301175" cy="419878"/>
              </a:xfrm>
            </p:grpSpPr>
            <p:pic>
              <p:nvPicPr>
                <p:cNvPr id="255" name="Picture 254"/>
                <p:cNvPicPr>
                  <a:picLocks noChangeAspect="1"/>
                </p:cNvPicPr>
                <p:nvPr/>
              </p:nvPicPr>
              <p:blipFill rotWithShape="1">
                <a:blip r:embed="rId8" cstate="email">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a:stretch/>
              </p:blipFill>
              <p:spPr>
                <a:xfrm>
                  <a:off x="6127709" y="2602480"/>
                  <a:ext cx="481059" cy="419878"/>
                </a:xfrm>
                <a:prstGeom prst="rect">
                  <a:avLst/>
                </a:prstGeom>
              </p:spPr>
            </p:pic>
            <p:pic>
              <p:nvPicPr>
                <p:cNvPr id="256" name="Picture 255"/>
                <p:cNvPicPr>
                  <a:picLocks noChangeAspect="1"/>
                </p:cNvPicPr>
                <p:nvPr/>
              </p:nvPicPr>
              <p:blipFill rotWithShape="1">
                <a:blip r:embed="rId8" cstate="email">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a:stretch/>
              </p:blipFill>
              <p:spPr>
                <a:xfrm>
                  <a:off x="6734414" y="2602480"/>
                  <a:ext cx="481059" cy="419878"/>
                </a:xfrm>
                <a:prstGeom prst="rect">
                  <a:avLst/>
                </a:prstGeom>
              </p:spPr>
            </p:pic>
            <p:pic>
              <p:nvPicPr>
                <p:cNvPr id="257" name="Picture 256"/>
                <p:cNvPicPr>
                  <a:picLocks noChangeAspect="1"/>
                </p:cNvPicPr>
                <p:nvPr/>
              </p:nvPicPr>
              <p:blipFill rotWithShape="1">
                <a:blip r:embed="rId8" cstate="email">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a:stretch/>
              </p:blipFill>
              <p:spPr>
                <a:xfrm>
                  <a:off x="7341119" y="2602480"/>
                  <a:ext cx="481059" cy="419878"/>
                </a:xfrm>
                <a:prstGeom prst="rect">
                  <a:avLst/>
                </a:prstGeom>
              </p:spPr>
            </p:pic>
            <p:pic>
              <p:nvPicPr>
                <p:cNvPr id="259" name="Picture 258"/>
                <p:cNvPicPr>
                  <a:picLocks noChangeAspect="1"/>
                </p:cNvPicPr>
                <p:nvPr/>
              </p:nvPicPr>
              <p:blipFill rotWithShape="1">
                <a:blip r:embed="rId8" cstate="email">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a:stretch/>
              </p:blipFill>
              <p:spPr>
                <a:xfrm>
                  <a:off x="7947825" y="2602480"/>
                  <a:ext cx="481059" cy="419878"/>
                </a:xfrm>
                <a:prstGeom prst="rect">
                  <a:avLst/>
                </a:prstGeom>
              </p:spPr>
            </p:pic>
          </p:grpSp>
          <p:grpSp>
            <p:nvGrpSpPr>
              <p:cNvPr id="250" name="Group 249"/>
              <p:cNvGrpSpPr/>
              <p:nvPr/>
            </p:nvGrpSpPr>
            <p:grpSpPr>
              <a:xfrm>
                <a:off x="6150479" y="4520616"/>
                <a:ext cx="2222737" cy="240256"/>
                <a:chOff x="6150479" y="3274291"/>
                <a:chExt cx="2222737" cy="240256"/>
              </a:xfrm>
            </p:grpSpPr>
            <p:sp>
              <p:nvSpPr>
                <p:cNvPr id="251" name="Rectangle 250"/>
                <p:cNvSpPr/>
                <p:nvPr/>
              </p:nvSpPr>
              <p:spPr>
                <a:xfrm>
                  <a:off x="6150479"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252" name="Rectangle 251"/>
                <p:cNvSpPr/>
                <p:nvPr/>
              </p:nvSpPr>
              <p:spPr>
                <a:xfrm>
                  <a:off x="6756910"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253" name="Rectangle 252"/>
                <p:cNvSpPr/>
                <p:nvPr/>
              </p:nvSpPr>
              <p:spPr>
                <a:xfrm>
                  <a:off x="7363341"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254" name="Rectangle 253"/>
                <p:cNvSpPr/>
                <p:nvPr/>
              </p:nvSpPr>
              <p:spPr>
                <a:xfrm>
                  <a:off x="7969772"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grpSp>
        </p:grpSp>
        <p:grpSp>
          <p:nvGrpSpPr>
            <p:cNvPr id="244" name="Group 243"/>
            <p:cNvGrpSpPr/>
            <p:nvPr/>
          </p:nvGrpSpPr>
          <p:grpSpPr>
            <a:xfrm>
              <a:off x="6266614" y="4274419"/>
              <a:ext cx="1993475" cy="186253"/>
              <a:chOff x="6266614" y="2313973"/>
              <a:chExt cx="1993475" cy="186253"/>
            </a:xfrm>
          </p:grpSpPr>
          <p:pic>
            <p:nvPicPr>
              <p:cNvPr id="245" name="Picture 2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6614" y="2313973"/>
                <a:ext cx="166226" cy="186253"/>
              </a:xfrm>
              <a:prstGeom prst="rect">
                <a:avLst/>
              </a:prstGeom>
            </p:spPr>
          </p:pic>
          <p:pic>
            <p:nvPicPr>
              <p:cNvPr id="246" name="Picture 24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70585" y="2313973"/>
                <a:ext cx="166226" cy="186253"/>
              </a:xfrm>
              <a:prstGeom prst="rect">
                <a:avLst/>
              </a:prstGeom>
            </p:spPr>
          </p:pic>
          <p:pic>
            <p:nvPicPr>
              <p:cNvPr id="247" name="Picture 24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82224" y="2313973"/>
                <a:ext cx="166226" cy="186253"/>
              </a:xfrm>
              <a:prstGeom prst="rect">
                <a:avLst/>
              </a:prstGeom>
            </p:spPr>
          </p:pic>
          <p:pic>
            <p:nvPicPr>
              <p:cNvPr id="248" name="Picture 2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93863" y="2313973"/>
                <a:ext cx="166226" cy="186253"/>
              </a:xfrm>
              <a:prstGeom prst="rect">
                <a:avLst/>
              </a:prstGeom>
            </p:spPr>
          </p:pic>
        </p:grpSp>
      </p:grpSp>
      <p:pic>
        <p:nvPicPr>
          <p:cNvPr id="260" name="Picture 25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66072" y="3669991"/>
            <a:ext cx="729269" cy="301974"/>
          </a:xfrm>
          <a:prstGeom prst="rect">
            <a:avLst/>
          </a:prstGeom>
        </p:spPr>
      </p:pic>
      <p:sp>
        <p:nvSpPr>
          <p:cNvPr id="262" name="TextBox 261"/>
          <p:cNvSpPr txBox="1"/>
          <p:nvPr/>
        </p:nvSpPr>
        <p:spPr>
          <a:xfrm>
            <a:off x="10241888" y="2185982"/>
            <a:ext cx="1496957" cy="276999"/>
          </a:xfrm>
          <a:prstGeom prst="rect">
            <a:avLst/>
          </a:prstGeom>
          <a:noFill/>
        </p:spPr>
        <p:txBody>
          <a:bodyPr wrap="square">
            <a:spAutoFit/>
          </a:bodyPr>
          <a:lstStyle/>
          <a:p>
            <a:pPr algn="ctr">
              <a:defRPr/>
            </a:pPr>
            <a:r>
              <a:rPr lang="en-GB" sz="1200" b="1" dirty="0" smtClean="0">
                <a:latin typeface="Arial" panose="020B0604020202020204" pitchFamily="34" charset="0"/>
                <a:ea typeface="ＭＳ Ｐゴシック" pitchFamily="-112" charset="-128"/>
                <a:cs typeface="Arial" panose="020B0604020202020204" pitchFamily="34" charset="0"/>
              </a:rPr>
              <a:t>Corporate Office</a:t>
            </a:r>
            <a:endParaRPr lang="en-GB" sz="1000" dirty="0">
              <a:latin typeface="Arial" panose="020B0604020202020204" pitchFamily="34" charset="0"/>
              <a:ea typeface="ＭＳ Ｐゴシック" pitchFamily="-112" charset="-128"/>
              <a:cs typeface="Arial" panose="020B0604020202020204" pitchFamily="34" charset="0"/>
            </a:endParaRPr>
          </a:p>
        </p:txBody>
      </p:sp>
      <p:pic>
        <p:nvPicPr>
          <p:cNvPr id="263" name="Picture 262" descr="icon_office.png"/>
          <p:cNvPicPr>
            <a:picLocks noChangeAspect="1"/>
          </p:cNvPicPr>
          <p:nvPr/>
        </p:nvPicPr>
        <p:blipFill>
          <a:blip r:embed="rId3">
            <a:duotone>
              <a:prstClr val="black"/>
              <a:schemeClr val="accent2">
                <a:tint val="45000"/>
                <a:satMod val="400000"/>
              </a:schemeClr>
            </a:duotone>
            <a:lum bright="-55000"/>
          </a:blip>
          <a:stretch>
            <a:fillRect/>
          </a:stretch>
        </p:blipFill>
        <p:spPr>
          <a:xfrm>
            <a:off x="9762183" y="2240454"/>
            <a:ext cx="290022" cy="290022"/>
          </a:xfrm>
          <a:prstGeom prst="rect">
            <a:avLst/>
          </a:prstGeom>
        </p:spPr>
      </p:pic>
      <p:sp>
        <p:nvSpPr>
          <p:cNvPr id="264" name="Oval 263"/>
          <p:cNvSpPr/>
          <p:nvPr/>
        </p:nvSpPr>
        <p:spPr>
          <a:xfrm>
            <a:off x="9703653" y="2178358"/>
            <a:ext cx="428611" cy="428611"/>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cxnSp>
        <p:nvCxnSpPr>
          <p:cNvPr id="265" name="Straight Connector 264"/>
          <p:cNvCxnSpPr/>
          <p:nvPr/>
        </p:nvCxnSpPr>
        <p:spPr>
          <a:xfrm flipH="1">
            <a:off x="10359012" y="3512466"/>
            <a:ext cx="409846" cy="332167"/>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p:nvCxnSpPr>
        <p:spPr>
          <a:xfrm>
            <a:off x="10797507" y="3510575"/>
            <a:ext cx="426" cy="316866"/>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grpSp>
        <p:nvGrpSpPr>
          <p:cNvPr id="270" name="Group 269"/>
          <p:cNvGrpSpPr/>
          <p:nvPr/>
        </p:nvGrpSpPr>
        <p:grpSpPr>
          <a:xfrm>
            <a:off x="10200786" y="3807301"/>
            <a:ext cx="1621910" cy="295938"/>
            <a:chOff x="6127709" y="3625391"/>
            <a:chExt cx="2301175" cy="419878"/>
          </a:xfrm>
        </p:grpSpPr>
        <p:grpSp>
          <p:nvGrpSpPr>
            <p:cNvPr id="271" name="Group 270"/>
            <p:cNvGrpSpPr/>
            <p:nvPr/>
          </p:nvGrpSpPr>
          <p:grpSpPr>
            <a:xfrm>
              <a:off x="6127709" y="3625391"/>
              <a:ext cx="2301175" cy="419878"/>
              <a:chOff x="6127709" y="3848554"/>
              <a:chExt cx="2301175" cy="419878"/>
            </a:xfrm>
          </p:grpSpPr>
          <p:grpSp>
            <p:nvGrpSpPr>
              <p:cNvPr id="277" name="Group 276"/>
              <p:cNvGrpSpPr/>
              <p:nvPr/>
            </p:nvGrpSpPr>
            <p:grpSpPr>
              <a:xfrm>
                <a:off x="6127709" y="3848554"/>
                <a:ext cx="2301175" cy="419878"/>
                <a:chOff x="6127709" y="2602480"/>
                <a:chExt cx="2301175" cy="419878"/>
              </a:xfrm>
            </p:grpSpPr>
            <p:pic>
              <p:nvPicPr>
                <p:cNvPr id="283" name="Picture 282"/>
                <p:cNvPicPr>
                  <a:picLocks noChangeAspect="1"/>
                </p:cNvPicPr>
                <p:nvPr/>
              </p:nvPicPr>
              <p:blipFill rotWithShape="1">
                <a:blip r:embed="rId8" cstate="email">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a:stretch/>
              </p:blipFill>
              <p:spPr>
                <a:xfrm>
                  <a:off x="6127709" y="2602480"/>
                  <a:ext cx="481059" cy="419878"/>
                </a:xfrm>
                <a:prstGeom prst="rect">
                  <a:avLst/>
                </a:prstGeom>
              </p:spPr>
            </p:pic>
            <p:pic>
              <p:nvPicPr>
                <p:cNvPr id="284" name="Picture 283"/>
                <p:cNvPicPr>
                  <a:picLocks noChangeAspect="1"/>
                </p:cNvPicPr>
                <p:nvPr/>
              </p:nvPicPr>
              <p:blipFill rotWithShape="1">
                <a:blip r:embed="rId8" cstate="email">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a:stretch/>
              </p:blipFill>
              <p:spPr>
                <a:xfrm>
                  <a:off x="6734414" y="2602480"/>
                  <a:ext cx="481059" cy="419878"/>
                </a:xfrm>
                <a:prstGeom prst="rect">
                  <a:avLst/>
                </a:prstGeom>
              </p:spPr>
            </p:pic>
            <p:pic>
              <p:nvPicPr>
                <p:cNvPr id="285" name="Picture 284"/>
                <p:cNvPicPr>
                  <a:picLocks noChangeAspect="1"/>
                </p:cNvPicPr>
                <p:nvPr/>
              </p:nvPicPr>
              <p:blipFill rotWithShape="1">
                <a:blip r:embed="rId8" cstate="email">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a:stretch/>
              </p:blipFill>
              <p:spPr>
                <a:xfrm>
                  <a:off x="7341119" y="2602480"/>
                  <a:ext cx="481059" cy="419878"/>
                </a:xfrm>
                <a:prstGeom prst="rect">
                  <a:avLst/>
                </a:prstGeom>
              </p:spPr>
            </p:pic>
            <p:pic>
              <p:nvPicPr>
                <p:cNvPr id="286" name="Picture 285"/>
                <p:cNvPicPr>
                  <a:picLocks noChangeAspect="1"/>
                </p:cNvPicPr>
                <p:nvPr/>
              </p:nvPicPr>
              <p:blipFill rotWithShape="1">
                <a:blip r:embed="rId8" cstate="email">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a:stretch/>
              </p:blipFill>
              <p:spPr>
                <a:xfrm>
                  <a:off x="7947825" y="2602480"/>
                  <a:ext cx="481059" cy="419878"/>
                </a:xfrm>
                <a:prstGeom prst="rect">
                  <a:avLst/>
                </a:prstGeom>
              </p:spPr>
            </p:pic>
          </p:grpSp>
          <p:grpSp>
            <p:nvGrpSpPr>
              <p:cNvPr id="278" name="Group 277"/>
              <p:cNvGrpSpPr/>
              <p:nvPr/>
            </p:nvGrpSpPr>
            <p:grpSpPr>
              <a:xfrm>
                <a:off x="6150479" y="3901520"/>
                <a:ext cx="2222737" cy="240256"/>
                <a:chOff x="6150479" y="3274291"/>
                <a:chExt cx="2222737" cy="240256"/>
              </a:xfrm>
            </p:grpSpPr>
            <p:sp>
              <p:nvSpPr>
                <p:cNvPr id="279" name="Rectangle 278"/>
                <p:cNvSpPr/>
                <p:nvPr/>
              </p:nvSpPr>
              <p:spPr>
                <a:xfrm>
                  <a:off x="6150479"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280" name="Rectangle 279"/>
                <p:cNvSpPr/>
                <p:nvPr/>
              </p:nvSpPr>
              <p:spPr>
                <a:xfrm>
                  <a:off x="6756986"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281" name="Rectangle 280"/>
                <p:cNvSpPr/>
                <p:nvPr/>
              </p:nvSpPr>
              <p:spPr>
                <a:xfrm>
                  <a:off x="7366779"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282" name="Rectangle 281"/>
                <p:cNvSpPr/>
                <p:nvPr/>
              </p:nvSpPr>
              <p:spPr>
                <a:xfrm>
                  <a:off x="7969772"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grpSp>
        </p:grpSp>
        <p:grpSp>
          <p:nvGrpSpPr>
            <p:cNvPr id="272" name="Group 271"/>
            <p:cNvGrpSpPr/>
            <p:nvPr/>
          </p:nvGrpSpPr>
          <p:grpSpPr>
            <a:xfrm>
              <a:off x="6266614" y="3706208"/>
              <a:ext cx="1993475" cy="186253"/>
              <a:chOff x="6266614" y="2313973"/>
              <a:chExt cx="1993475" cy="186253"/>
            </a:xfrm>
          </p:grpSpPr>
          <p:pic>
            <p:nvPicPr>
              <p:cNvPr id="273" name="Picture 27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6614" y="2313973"/>
                <a:ext cx="166226" cy="186253"/>
              </a:xfrm>
              <a:prstGeom prst="rect">
                <a:avLst/>
              </a:prstGeom>
            </p:spPr>
          </p:pic>
          <p:pic>
            <p:nvPicPr>
              <p:cNvPr id="274" name="Picture 27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70585" y="2313973"/>
                <a:ext cx="166226" cy="186253"/>
              </a:xfrm>
              <a:prstGeom prst="rect">
                <a:avLst/>
              </a:prstGeom>
            </p:spPr>
          </p:pic>
          <p:pic>
            <p:nvPicPr>
              <p:cNvPr id="275" name="Picture 2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82224" y="2313973"/>
                <a:ext cx="166226" cy="186253"/>
              </a:xfrm>
              <a:prstGeom prst="rect">
                <a:avLst/>
              </a:prstGeom>
            </p:spPr>
          </p:pic>
          <p:pic>
            <p:nvPicPr>
              <p:cNvPr id="276" name="Picture 27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93863" y="2313973"/>
                <a:ext cx="166226" cy="186253"/>
              </a:xfrm>
              <a:prstGeom prst="rect">
                <a:avLst/>
              </a:prstGeom>
            </p:spPr>
          </p:pic>
        </p:grpSp>
      </p:grpSp>
      <p:cxnSp>
        <p:nvCxnSpPr>
          <p:cNvPr id="287" name="Straight Connector 286"/>
          <p:cNvCxnSpPr/>
          <p:nvPr/>
        </p:nvCxnSpPr>
        <p:spPr>
          <a:xfrm>
            <a:off x="11218587" y="3051840"/>
            <a:ext cx="426" cy="316866"/>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grpSp>
        <p:nvGrpSpPr>
          <p:cNvPr id="289" name="Group 288"/>
          <p:cNvGrpSpPr/>
          <p:nvPr/>
        </p:nvGrpSpPr>
        <p:grpSpPr>
          <a:xfrm>
            <a:off x="10200786" y="2856156"/>
            <a:ext cx="1621910" cy="295938"/>
            <a:chOff x="6127709" y="2275901"/>
            <a:chExt cx="2301175" cy="419878"/>
          </a:xfrm>
        </p:grpSpPr>
        <p:grpSp>
          <p:nvGrpSpPr>
            <p:cNvPr id="290" name="Group 289"/>
            <p:cNvGrpSpPr/>
            <p:nvPr/>
          </p:nvGrpSpPr>
          <p:grpSpPr>
            <a:xfrm>
              <a:off x="6127709" y="2275901"/>
              <a:ext cx="2301175" cy="419878"/>
              <a:chOff x="6127709" y="2602480"/>
              <a:chExt cx="2301175" cy="419878"/>
            </a:xfrm>
          </p:grpSpPr>
          <p:grpSp>
            <p:nvGrpSpPr>
              <p:cNvPr id="296" name="Group 295"/>
              <p:cNvGrpSpPr/>
              <p:nvPr/>
            </p:nvGrpSpPr>
            <p:grpSpPr>
              <a:xfrm>
                <a:off x="6127709" y="2602480"/>
                <a:ext cx="2301175" cy="419878"/>
                <a:chOff x="6127709" y="2602480"/>
                <a:chExt cx="2301175" cy="419878"/>
              </a:xfrm>
            </p:grpSpPr>
            <p:pic>
              <p:nvPicPr>
                <p:cNvPr id="302" name="Picture 301"/>
                <p:cNvPicPr>
                  <a:picLocks noChangeAspect="1"/>
                </p:cNvPicPr>
                <p:nvPr/>
              </p:nvPicPr>
              <p:blipFill rotWithShape="1">
                <a:blip r:embed="rId8" cstate="email">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a:stretch/>
              </p:blipFill>
              <p:spPr>
                <a:xfrm>
                  <a:off x="6127709" y="2602480"/>
                  <a:ext cx="481059" cy="419878"/>
                </a:xfrm>
                <a:prstGeom prst="rect">
                  <a:avLst/>
                </a:prstGeom>
              </p:spPr>
            </p:pic>
            <p:pic>
              <p:nvPicPr>
                <p:cNvPr id="303" name="Picture 302"/>
                <p:cNvPicPr>
                  <a:picLocks noChangeAspect="1"/>
                </p:cNvPicPr>
                <p:nvPr/>
              </p:nvPicPr>
              <p:blipFill rotWithShape="1">
                <a:blip r:embed="rId8" cstate="email">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a:stretch/>
              </p:blipFill>
              <p:spPr>
                <a:xfrm>
                  <a:off x="6734414" y="2602480"/>
                  <a:ext cx="481059" cy="419878"/>
                </a:xfrm>
                <a:prstGeom prst="rect">
                  <a:avLst/>
                </a:prstGeom>
              </p:spPr>
            </p:pic>
            <p:pic>
              <p:nvPicPr>
                <p:cNvPr id="304" name="Picture 303"/>
                <p:cNvPicPr>
                  <a:picLocks noChangeAspect="1"/>
                </p:cNvPicPr>
                <p:nvPr/>
              </p:nvPicPr>
              <p:blipFill rotWithShape="1">
                <a:blip r:embed="rId8" cstate="email">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a:stretch/>
              </p:blipFill>
              <p:spPr>
                <a:xfrm>
                  <a:off x="7341119" y="2602480"/>
                  <a:ext cx="481059" cy="419878"/>
                </a:xfrm>
                <a:prstGeom prst="rect">
                  <a:avLst/>
                </a:prstGeom>
              </p:spPr>
            </p:pic>
            <p:pic>
              <p:nvPicPr>
                <p:cNvPr id="305" name="Picture 304"/>
                <p:cNvPicPr>
                  <a:picLocks noChangeAspect="1"/>
                </p:cNvPicPr>
                <p:nvPr/>
              </p:nvPicPr>
              <p:blipFill rotWithShape="1">
                <a:blip r:embed="rId8" cstate="email">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a:stretch/>
              </p:blipFill>
              <p:spPr>
                <a:xfrm>
                  <a:off x="7947825" y="2602480"/>
                  <a:ext cx="481059" cy="419878"/>
                </a:xfrm>
                <a:prstGeom prst="rect">
                  <a:avLst/>
                </a:prstGeom>
              </p:spPr>
            </p:pic>
          </p:grpSp>
          <p:grpSp>
            <p:nvGrpSpPr>
              <p:cNvPr id="297" name="Group 296"/>
              <p:cNvGrpSpPr/>
              <p:nvPr/>
            </p:nvGrpSpPr>
            <p:grpSpPr>
              <a:xfrm>
                <a:off x="6150479" y="2655195"/>
                <a:ext cx="2222737" cy="240256"/>
                <a:chOff x="6150479" y="3274291"/>
                <a:chExt cx="2222737" cy="240256"/>
              </a:xfrm>
            </p:grpSpPr>
            <p:sp>
              <p:nvSpPr>
                <p:cNvPr id="298" name="Rectangle 297"/>
                <p:cNvSpPr/>
                <p:nvPr/>
              </p:nvSpPr>
              <p:spPr>
                <a:xfrm>
                  <a:off x="6150479"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299" name="Rectangle 298"/>
                <p:cNvSpPr/>
                <p:nvPr/>
              </p:nvSpPr>
              <p:spPr>
                <a:xfrm>
                  <a:off x="6753472"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300" name="Rectangle 299"/>
                <p:cNvSpPr/>
                <p:nvPr/>
              </p:nvSpPr>
              <p:spPr>
                <a:xfrm>
                  <a:off x="7366703"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301" name="Rectangle 300"/>
                <p:cNvSpPr/>
                <p:nvPr/>
              </p:nvSpPr>
              <p:spPr>
                <a:xfrm>
                  <a:off x="7969772"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grpSp>
        </p:grpSp>
        <p:grpSp>
          <p:nvGrpSpPr>
            <p:cNvPr id="291" name="Group 290"/>
            <p:cNvGrpSpPr/>
            <p:nvPr/>
          </p:nvGrpSpPr>
          <p:grpSpPr>
            <a:xfrm>
              <a:off x="6266614" y="2352074"/>
              <a:ext cx="1993475" cy="186253"/>
              <a:chOff x="6266614" y="2313973"/>
              <a:chExt cx="1993475" cy="186253"/>
            </a:xfrm>
          </p:grpSpPr>
          <p:pic>
            <p:nvPicPr>
              <p:cNvPr id="292" name="Picture 29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6614" y="2313973"/>
                <a:ext cx="166226" cy="186253"/>
              </a:xfrm>
              <a:prstGeom prst="rect">
                <a:avLst/>
              </a:prstGeom>
            </p:spPr>
          </p:pic>
          <p:pic>
            <p:nvPicPr>
              <p:cNvPr id="293" name="Picture 29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70585" y="2313973"/>
                <a:ext cx="166226" cy="186253"/>
              </a:xfrm>
              <a:prstGeom prst="rect">
                <a:avLst/>
              </a:prstGeom>
            </p:spPr>
          </p:pic>
          <p:pic>
            <p:nvPicPr>
              <p:cNvPr id="294" name="Picture 29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82224" y="2313973"/>
                <a:ext cx="166226" cy="186253"/>
              </a:xfrm>
              <a:prstGeom prst="rect">
                <a:avLst/>
              </a:prstGeom>
            </p:spPr>
          </p:pic>
          <p:pic>
            <p:nvPicPr>
              <p:cNvPr id="295" name="Picture 29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93863" y="2313973"/>
                <a:ext cx="166226" cy="186253"/>
              </a:xfrm>
              <a:prstGeom prst="rect">
                <a:avLst/>
              </a:prstGeom>
            </p:spPr>
          </p:pic>
        </p:grpSp>
      </p:grpSp>
      <p:grpSp>
        <p:nvGrpSpPr>
          <p:cNvPr id="306" name="Group 305"/>
          <p:cNvGrpSpPr/>
          <p:nvPr/>
        </p:nvGrpSpPr>
        <p:grpSpPr>
          <a:xfrm>
            <a:off x="10200786" y="3260757"/>
            <a:ext cx="1621910" cy="295938"/>
            <a:chOff x="6127709" y="2849951"/>
            <a:chExt cx="2301175" cy="419878"/>
          </a:xfrm>
        </p:grpSpPr>
        <p:grpSp>
          <p:nvGrpSpPr>
            <p:cNvPr id="307" name="Group 306"/>
            <p:cNvGrpSpPr/>
            <p:nvPr/>
          </p:nvGrpSpPr>
          <p:grpSpPr>
            <a:xfrm>
              <a:off x="6127709" y="2849951"/>
              <a:ext cx="2301175" cy="419878"/>
              <a:chOff x="6127709" y="3225517"/>
              <a:chExt cx="2301175" cy="419878"/>
            </a:xfrm>
          </p:grpSpPr>
          <p:grpSp>
            <p:nvGrpSpPr>
              <p:cNvPr id="313" name="Group 312"/>
              <p:cNvGrpSpPr/>
              <p:nvPr/>
            </p:nvGrpSpPr>
            <p:grpSpPr>
              <a:xfrm>
                <a:off x="6127709" y="3225517"/>
                <a:ext cx="2301175" cy="419878"/>
                <a:chOff x="6127709" y="2602480"/>
                <a:chExt cx="2301175" cy="419878"/>
              </a:xfrm>
            </p:grpSpPr>
            <p:pic>
              <p:nvPicPr>
                <p:cNvPr id="319" name="Picture 318"/>
                <p:cNvPicPr>
                  <a:picLocks noChangeAspect="1"/>
                </p:cNvPicPr>
                <p:nvPr/>
              </p:nvPicPr>
              <p:blipFill rotWithShape="1">
                <a:blip r:embed="rId8" cstate="email">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a:stretch/>
              </p:blipFill>
              <p:spPr>
                <a:xfrm>
                  <a:off x="6127709" y="2602480"/>
                  <a:ext cx="481059" cy="419878"/>
                </a:xfrm>
                <a:prstGeom prst="rect">
                  <a:avLst/>
                </a:prstGeom>
              </p:spPr>
            </p:pic>
            <p:pic>
              <p:nvPicPr>
                <p:cNvPr id="320" name="Picture 319"/>
                <p:cNvPicPr>
                  <a:picLocks noChangeAspect="1"/>
                </p:cNvPicPr>
                <p:nvPr/>
              </p:nvPicPr>
              <p:blipFill rotWithShape="1">
                <a:blip r:embed="rId8" cstate="email">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a:stretch/>
              </p:blipFill>
              <p:spPr>
                <a:xfrm>
                  <a:off x="6734414" y="2602480"/>
                  <a:ext cx="481059" cy="419878"/>
                </a:xfrm>
                <a:prstGeom prst="rect">
                  <a:avLst/>
                </a:prstGeom>
              </p:spPr>
            </p:pic>
            <p:pic>
              <p:nvPicPr>
                <p:cNvPr id="321" name="Picture 320"/>
                <p:cNvPicPr>
                  <a:picLocks noChangeAspect="1"/>
                </p:cNvPicPr>
                <p:nvPr/>
              </p:nvPicPr>
              <p:blipFill rotWithShape="1">
                <a:blip r:embed="rId8" cstate="email">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a:stretch/>
              </p:blipFill>
              <p:spPr>
                <a:xfrm>
                  <a:off x="7341119" y="2602480"/>
                  <a:ext cx="481059" cy="419878"/>
                </a:xfrm>
                <a:prstGeom prst="rect">
                  <a:avLst/>
                </a:prstGeom>
              </p:spPr>
            </p:pic>
            <p:pic>
              <p:nvPicPr>
                <p:cNvPr id="322" name="Picture 321"/>
                <p:cNvPicPr>
                  <a:picLocks noChangeAspect="1"/>
                </p:cNvPicPr>
                <p:nvPr/>
              </p:nvPicPr>
              <p:blipFill rotWithShape="1">
                <a:blip r:embed="rId8" cstate="email">
                  <a:grayscl/>
                  <a:extLst>
                    <a:ext uri="{BEBA8EAE-BF5A-486C-A8C5-ECC9F3942E4B}">
                      <a14:imgProps xmlns:a14="http://schemas.microsoft.com/office/drawing/2010/main">
                        <a14:imgLayer r:embed="rId5">
                          <a14:imgEffect>
                            <a14:brightnessContrast bright="40000" contrast="13000"/>
                          </a14:imgEffect>
                        </a14:imgLayer>
                      </a14:imgProps>
                    </a:ext>
                    <a:ext uri="{28A0092B-C50C-407E-A947-70E740481C1C}">
                      <a14:useLocalDpi xmlns:a14="http://schemas.microsoft.com/office/drawing/2010/main"/>
                    </a:ext>
                  </a:extLst>
                </a:blip>
                <a:srcRect/>
                <a:stretch/>
              </p:blipFill>
              <p:spPr>
                <a:xfrm>
                  <a:off x="7947825" y="2602480"/>
                  <a:ext cx="481059" cy="419878"/>
                </a:xfrm>
                <a:prstGeom prst="rect">
                  <a:avLst/>
                </a:prstGeom>
              </p:spPr>
            </p:pic>
          </p:grpSp>
          <p:grpSp>
            <p:nvGrpSpPr>
              <p:cNvPr id="314" name="Group 313"/>
              <p:cNvGrpSpPr/>
              <p:nvPr/>
            </p:nvGrpSpPr>
            <p:grpSpPr>
              <a:xfrm>
                <a:off x="6150479" y="3274291"/>
                <a:ext cx="2222737" cy="240256"/>
                <a:chOff x="6150479" y="3274291"/>
                <a:chExt cx="2222737" cy="240256"/>
              </a:xfrm>
            </p:grpSpPr>
            <p:sp>
              <p:nvSpPr>
                <p:cNvPr id="315" name="Rectangle 314"/>
                <p:cNvSpPr/>
                <p:nvPr/>
              </p:nvSpPr>
              <p:spPr>
                <a:xfrm>
                  <a:off x="6150479"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316" name="Rectangle 315"/>
                <p:cNvSpPr/>
                <p:nvPr/>
              </p:nvSpPr>
              <p:spPr>
                <a:xfrm>
                  <a:off x="6753472" y="3274291"/>
                  <a:ext cx="41017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317" name="Rectangle 316"/>
                <p:cNvSpPr/>
                <p:nvPr/>
              </p:nvSpPr>
              <p:spPr>
                <a:xfrm>
                  <a:off x="7363265" y="3274291"/>
                  <a:ext cx="411480"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318" name="Rectangle 317"/>
                <p:cNvSpPr/>
                <p:nvPr/>
              </p:nvSpPr>
              <p:spPr>
                <a:xfrm>
                  <a:off x="7969772" y="3274291"/>
                  <a:ext cx="403444" cy="240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grpSp>
        </p:grpSp>
        <p:grpSp>
          <p:nvGrpSpPr>
            <p:cNvPr id="308" name="Group 307"/>
            <p:cNvGrpSpPr/>
            <p:nvPr/>
          </p:nvGrpSpPr>
          <p:grpSpPr>
            <a:xfrm>
              <a:off x="6266614" y="2925725"/>
              <a:ext cx="1993475" cy="186253"/>
              <a:chOff x="6266614" y="2313973"/>
              <a:chExt cx="1993475" cy="186253"/>
            </a:xfrm>
          </p:grpSpPr>
          <p:pic>
            <p:nvPicPr>
              <p:cNvPr id="309" name="Picture 30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6614" y="2313973"/>
                <a:ext cx="166226" cy="186253"/>
              </a:xfrm>
              <a:prstGeom prst="rect">
                <a:avLst/>
              </a:prstGeom>
            </p:spPr>
          </p:pic>
          <p:pic>
            <p:nvPicPr>
              <p:cNvPr id="310" name="Picture 30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70585" y="2313973"/>
                <a:ext cx="166226" cy="186253"/>
              </a:xfrm>
              <a:prstGeom prst="rect">
                <a:avLst/>
              </a:prstGeom>
            </p:spPr>
          </p:pic>
          <p:pic>
            <p:nvPicPr>
              <p:cNvPr id="311" name="Picture 3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82224" y="2313973"/>
                <a:ext cx="166226" cy="186253"/>
              </a:xfrm>
              <a:prstGeom prst="rect">
                <a:avLst/>
              </a:prstGeom>
            </p:spPr>
          </p:pic>
          <p:pic>
            <p:nvPicPr>
              <p:cNvPr id="312" name="Picture 3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93863" y="2313973"/>
                <a:ext cx="166226" cy="186253"/>
              </a:xfrm>
              <a:prstGeom prst="rect">
                <a:avLst/>
              </a:prstGeom>
            </p:spPr>
          </p:pic>
        </p:grpSp>
      </p:grpSp>
      <p:sp>
        <p:nvSpPr>
          <p:cNvPr id="323" name="Content Placeholder 9"/>
          <p:cNvSpPr txBox="1">
            <a:spLocks noChangeAspect="1"/>
          </p:cNvSpPr>
          <p:nvPr/>
        </p:nvSpPr>
        <p:spPr bwMode="auto">
          <a:xfrm>
            <a:off x="6150884" y="4342911"/>
            <a:ext cx="949640" cy="203349"/>
          </a:xfrm>
          <a:prstGeom prst="rect">
            <a:avLst/>
          </a:prstGeom>
          <a:noFill/>
          <a:ln w="9525">
            <a:noFill/>
            <a:miter lim="800000"/>
            <a:headEnd/>
            <a:tailEnd/>
          </a:ln>
        </p:spPr>
        <p:txBody>
          <a:bodyPr>
            <a:prstTxWarp prst="textNoShape">
              <a:avLst/>
            </a:prstTxWarp>
          </a:bodyPr>
          <a:lstStyle/>
          <a:p>
            <a:pPr algn="ctr">
              <a:spcBef>
                <a:spcPct val="20000"/>
              </a:spcBef>
            </a:pPr>
            <a:r>
              <a:rPr lang="en-US" sz="1050" b="1" dirty="0" smtClean="0">
                <a:solidFill>
                  <a:schemeClr val="accent1"/>
                </a:solidFill>
                <a:latin typeface="Arial" panose="020B0604020202020204" pitchFamily="34" charset="0"/>
                <a:ea typeface="Univers 65 Bold" pitchFamily="-104" charset="0"/>
                <a:cs typeface="Arial" panose="020B0604020202020204" pitchFamily="34" charset="0"/>
              </a:rPr>
              <a:t>MSFT SCCM</a:t>
            </a:r>
            <a:endParaRPr lang="en-US" sz="1050" b="1" dirty="0">
              <a:solidFill>
                <a:schemeClr val="accent1"/>
              </a:solidFill>
              <a:latin typeface="Arial" panose="020B0604020202020204" pitchFamily="34" charset="0"/>
              <a:ea typeface="Univers 65 Bold" pitchFamily="-104" charset="0"/>
              <a:cs typeface="Arial" panose="020B0604020202020204" pitchFamily="34" charset="0"/>
            </a:endParaRPr>
          </a:p>
        </p:txBody>
      </p:sp>
      <p:pic>
        <p:nvPicPr>
          <p:cNvPr id="324" name="Picture 323"/>
          <p:cNvPicPr>
            <a:picLocks noChangeAspect="1"/>
          </p:cNvPicPr>
          <p:nvPr/>
        </p:nvPicPr>
        <p:blipFill>
          <a:blip r:embed="rId6"/>
          <a:stretch>
            <a:fillRect/>
          </a:stretch>
        </p:blipFill>
        <p:spPr>
          <a:xfrm>
            <a:off x="6354492" y="3562608"/>
            <a:ext cx="534230" cy="534230"/>
          </a:xfrm>
          <a:prstGeom prst="rect">
            <a:avLst/>
          </a:prstGeom>
        </p:spPr>
      </p:pic>
      <p:sp>
        <p:nvSpPr>
          <p:cNvPr id="326" name="TextBox 325"/>
          <p:cNvSpPr txBox="1"/>
          <p:nvPr/>
        </p:nvSpPr>
        <p:spPr>
          <a:xfrm>
            <a:off x="10350610" y="2501684"/>
            <a:ext cx="1239442" cy="215444"/>
          </a:xfrm>
          <a:prstGeom prst="rect">
            <a:avLst/>
          </a:prstGeom>
          <a:noFill/>
        </p:spPr>
        <p:txBody>
          <a:bodyPr wrap="none" rtlCol="0">
            <a:spAutoFit/>
          </a:bodyPr>
          <a:lstStyle/>
          <a:p>
            <a:pPr algn="ctr"/>
            <a:r>
              <a:rPr lang="en-US" sz="800" dirty="0" smtClean="0"/>
              <a:t>Peer-Assisted Updates</a:t>
            </a:r>
            <a:endParaRPr lang="en-US" sz="800" dirty="0"/>
          </a:p>
        </p:txBody>
      </p:sp>
      <p:sp>
        <p:nvSpPr>
          <p:cNvPr id="21" name="TextBox 20"/>
          <p:cNvSpPr txBox="1"/>
          <p:nvPr/>
        </p:nvSpPr>
        <p:spPr>
          <a:xfrm>
            <a:off x="2919710" y="5374184"/>
            <a:ext cx="6835021" cy="954107"/>
          </a:xfrm>
          <a:prstGeom prst="rect">
            <a:avLst/>
          </a:prstGeom>
          <a:noFill/>
        </p:spPr>
        <p:txBody>
          <a:bodyPr wrap="square" rtlCol="0">
            <a:spAutoFit/>
          </a:bodyPr>
          <a:lstStyle/>
          <a:p>
            <a:pPr algn="ctr"/>
            <a:r>
              <a:rPr lang="en-US" sz="2800" dirty="0" smtClean="0"/>
              <a:t>Peer-assisted distribution significantly accelerates installations and upgrades</a:t>
            </a:r>
            <a:endParaRPr lang="en-US" sz="2800" dirty="0"/>
          </a:p>
        </p:txBody>
      </p:sp>
      <p:sp>
        <p:nvSpPr>
          <p:cNvPr id="2" name="TextBox 1"/>
          <p:cNvSpPr txBox="1"/>
          <p:nvPr/>
        </p:nvSpPr>
        <p:spPr>
          <a:xfrm>
            <a:off x="774202" y="2384605"/>
            <a:ext cx="2482891" cy="523220"/>
          </a:xfrm>
          <a:prstGeom prst="rect">
            <a:avLst/>
          </a:prstGeom>
          <a:noFill/>
        </p:spPr>
        <p:txBody>
          <a:bodyPr wrap="square" rtlCol="0">
            <a:spAutoFit/>
          </a:bodyPr>
          <a:lstStyle/>
          <a:p>
            <a:pPr algn="ctr"/>
            <a:r>
              <a:rPr lang="en-US" sz="1400" dirty="0" smtClean="0"/>
              <a:t>20-40 Machines per evening per distribution point</a:t>
            </a:r>
            <a:endParaRPr lang="en-US" sz="1400" dirty="0"/>
          </a:p>
        </p:txBody>
      </p:sp>
      <p:sp>
        <p:nvSpPr>
          <p:cNvPr id="180" name="TextBox 179"/>
          <p:cNvSpPr txBox="1"/>
          <p:nvPr/>
        </p:nvSpPr>
        <p:spPr>
          <a:xfrm>
            <a:off x="6888722" y="2453435"/>
            <a:ext cx="1959291" cy="523220"/>
          </a:xfrm>
          <a:prstGeom prst="rect">
            <a:avLst/>
          </a:prstGeom>
          <a:noFill/>
        </p:spPr>
        <p:txBody>
          <a:bodyPr wrap="square" rtlCol="0">
            <a:spAutoFit/>
          </a:bodyPr>
          <a:lstStyle/>
          <a:p>
            <a:pPr algn="ctr"/>
            <a:r>
              <a:rPr lang="en-US" sz="1400" dirty="0" smtClean="0"/>
              <a:t>Thousands of machines per day</a:t>
            </a:r>
            <a:endParaRPr lang="en-US" sz="1400" dirty="0"/>
          </a:p>
        </p:txBody>
      </p:sp>
    </p:spTree>
    <p:extLst>
      <p:ext uri="{BB962C8B-B14F-4D97-AF65-F5344CB8AC3E}">
        <p14:creationId xmlns:p14="http://schemas.microsoft.com/office/powerpoint/2010/main" val="137932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500"/>
                                        <p:tgtEl>
                                          <p:spTgt spid="121"/>
                                        </p:tgtEl>
                                      </p:cBhvr>
                                    </p:animEffect>
                                  </p:childTnLst>
                                </p:cTn>
                              </p:par>
                              <p:par>
                                <p:cTn id="8" presetID="22" presetClass="entr" presetSubtype="8" fill="hold"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nodeType="withEffect">
                                  <p:stCondLst>
                                    <p:cond delay="100"/>
                                  </p:stCondLst>
                                  <p:childTnLst>
                                    <p:set>
                                      <p:cBhvr>
                                        <p:cTn id="12" dur="1" fill="hold">
                                          <p:stCondLst>
                                            <p:cond delay="0"/>
                                          </p:stCondLst>
                                        </p:cTn>
                                        <p:tgtEl>
                                          <p:spTgt spid="218"/>
                                        </p:tgtEl>
                                        <p:attrNameLst>
                                          <p:attrName>style.visibility</p:attrName>
                                        </p:attrNameLst>
                                      </p:cBhvr>
                                      <p:to>
                                        <p:strVal val="visible"/>
                                      </p:to>
                                    </p:set>
                                    <p:animEffect transition="in" filter="wipe(left)">
                                      <p:cBhvr>
                                        <p:cTn id="13" dur="500"/>
                                        <p:tgtEl>
                                          <p:spTgt spid="218"/>
                                        </p:tgtEl>
                                      </p:cBhvr>
                                    </p:animEffect>
                                  </p:childTnLst>
                                </p:cTn>
                              </p:par>
                              <p:par>
                                <p:cTn id="14" presetID="22" presetClass="entr" presetSubtype="8" fill="hold" nodeType="withEffect">
                                  <p:stCondLst>
                                    <p:cond delay="200"/>
                                  </p:stCondLst>
                                  <p:childTnLst>
                                    <p:set>
                                      <p:cBhvr>
                                        <p:cTn id="15" dur="1" fill="hold">
                                          <p:stCondLst>
                                            <p:cond delay="0"/>
                                          </p:stCondLst>
                                        </p:cTn>
                                        <p:tgtEl>
                                          <p:spTgt spid="222"/>
                                        </p:tgtEl>
                                        <p:attrNameLst>
                                          <p:attrName>style.visibility</p:attrName>
                                        </p:attrNameLst>
                                      </p:cBhvr>
                                      <p:to>
                                        <p:strVal val="visible"/>
                                      </p:to>
                                    </p:set>
                                    <p:animEffect transition="in" filter="wipe(left)">
                                      <p:cBhvr>
                                        <p:cTn id="16" dur="700"/>
                                        <p:tgtEl>
                                          <p:spTgt spid="222"/>
                                        </p:tgtEl>
                                      </p:cBhvr>
                                    </p:animEffect>
                                  </p:childTnLst>
                                </p:cTn>
                              </p:par>
                              <p:par>
                                <p:cTn id="17" presetID="22" presetClass="entr" presetSubtype="8" fill="hold" nodeType="withEffect">
                                  <p:stCondLst>
                                    <p:cond delay="300"/>
                                  </p:stCondLst>
                                  <p:childTnLst>
                                    <p:set>
                                      <p:cBhvr>
                                        <p:cTn id="18" dur="1" fill="hold">
                                          <p:stCondLst>
                                            <p:cond delay="0"/>
                                          </p:stCondLst>
                                        </p:cTn>
                                        <p:tgtEl>
                                          <p:spTgt spid="228"/>
                                        </p:tgtEl>
                                        <p:attrNameLst>
                                          <p:attrName>style.visibility</p:attrName>
                                        </p:attrNameLst>
                                      </p:cBhvr>
                                      <p:to>
                                        <p:strVal val="visible"/>
                                      </p:to>
                                    </p:set>
                                    <p:animEffect transition="in" filter="wipe(left)">
                                      <p:cBhvr>
                                        <p:cTn id="19" dur="700"/>
                                        <p:tgtEl>
                                          <p:spTgt spid="228"/>
                                        </p:tgtEl>
                                      </p:cBhvr>
                                    </p:animEffect>
                                  </p:childTnLst>
                                </p:cTn>
                              </p:par>
                              <p:par>
                                <p:cTn id="20" presetID="22" presetClass="entr" presetSubtype="8" fill="hold" nodeType="withEffect">
                                  <p:stCondLst>
                                    <p:cond delay="400"/>
                                  </p:stCondLst>
                                  <p:childTnLst>
                                    <p:set>
                                      <p:cBhvr>
                                        <p:cTn id="21" dur="1" fill="hold">
                                          <p:stCondLst>
                                            <p:cond delay="0"/>
                                          </p:stCondLst>
                                        </p:cTn>
                                        <p:tgtEl>
                                          <p:spTgt spid="229"/>
                                        </p:tgtEl>
                                        <p:attrNameLst>
                                          <p:attrName>style.visibility</p:attrName>
                                        </p:attrNameLst>
                                      </p:cBhvr>
                                      <p:to>
                                        <p:strVal val="visible"/>
                                      </p:to>
                                    </p:set>
                                    <p:animEffect transition="in" filter="wipe(left)">
                                      <p:cBhvr>
                                        <p:cTn id="22" dur="700"/>
                                        <p:tgtEl>
                                          <p:spTgt spid="229"/>
                                        </p:tgtEl>
                                      </p:cBhvr>
                                    </p:animEffect>
                                  </p:childTnLst>
                                </p:cTn>
                              </p:par>
                              <p:par>
                                <p:cTn id="23" presetID="22" presetClass="entr" presetSubtype="8" fill="hold" nodeType="withEffect">
                                  <p:stCondLst>
                                    <p:cond delay="500"/>
                                  </p:stCondLst>
                                  <p:childTnLst>
                                    <p:set>
                                      <p:cBhvr>
                                        <p:cTn id="24" dur="1" fill="hold">
                                          <p:stCondLst>
                                            <p:cond delay="0"/>
                                          </p:stCondLst>
                                        </p:cTn>
                                        <p:tgtEl>
                                          <p:spTgt spid="219"/>
                                        </p:tgtEl>
                                        <p:attrNameLst>
                                          <p:attrName>style.visibility</p:attrName>
                                        </p:attrNameLst>
                                      </p:cBhvr>
                                      <p:to>
                                        <p:strVal val="visible"/>
                                      </p:to>
                                    </p:set>
                                    <p:animEffect transition="in" filter="wipe(left)">
                                      <p:cBhvr>
                                        <p:cTn id="25" dur="700"/>
                                        <p:tgtEl>
                                          <p:spTgt spid="219"/>
                                        </p:tgtEl>
                                      </p:cBhvr>
                                    </p:animEffect>
                                  </p:childTnLst>
                                </p:cTn>
                              </p:par>
                              <p:par>
                                <p:cTn id="26" presetID="22" presetClass="entr" presetSubtype="8" fill="hold" nodeType="withEffect">
                                  <p:stCondLst>
                                    <p:cond delay="600"/>
                                  </p:stCondLst>
                                  <p:childTnLst>
                                    <p:set>
                                      <p:cBhvr>
                                        <p:cTn id="27" dur="1" fill="hold">
                                          <p:stCondLst>
                                            <p:cond delay="0"/>
                                          </p:stCondLst>
                                        </p:cTn>
                                        <p:tgtEl>
                                          <p:spTgt spid="220"/>
                                        </p:tgtEl>
                                        <p:attrNameLst>
                                          <p:attrName>style.visibility</p:attrName>
                                        </p:attrNameLst>
                                      </p:cBhvr>
                                      <p:to>
                                        <p:strVal val="visible"/>
                                      </p:to>
                                    </p:set>
                                    <p:animEffect transition="in" filter="wipe(left)">
                                      <p:cBhvr>
                                        <p:cTn id="28" dur="700"/>
                                        <p:tgtEl>
                                          <p:spTgt spid="220"/>
                                        </p:tgtEl>
                                      </p:cBhvr>
                                    </p:animEffect>
                                  </p:childTnLst>
                                </p:cTn>
                              </p:par>
                              <p:par>
                                <p:cTn id="29" presetID="22" presetClass="entr" presetSubtype="8" fill="hold" nodeType="withEffect">
                                  <p:stCondLst>
                                    <p:cond delay="700"/>
                                  </p:stCondLst>
                                  <p:childTnLst>
                                    <p:set>
                                      <p:cBhvr>
                                        <p:cTn id="30" dur="1" fill="hold">
                                          <p:stCondLst>
                                            <p:cond delay="0"/>
                                          </p:stCondLst>
                                        </p:cTn>
                                        <p:tgtEl>
                                          <p:spTgt spid="287"/>
                                        </p:tgtEl>
                                        <p:attrNameLst>
                                          <p:attrName>style.visibility</p:attrName>
                                        </p:attrNameLst>
                                      </p:cBhvr>
                                      <p:to>
                                        <p:strVal val="visible"/>
                                      </p:to>
                                    </p:set>
                                    <p:animEffect transition="in" filter="wipe(left)">
                                      <p:cBhvr>
                                        <p:cTn id="31" dur="700"/>
                                        <p:tgtEl>
                                          <p:spTgt spid="287"/>
                                        </p:tgtEl>
                                      </p:cBhvr>
                                    </p:animEffect>
                                  </p:childTnLst>
                                </p:cTn>
                              </p:par>
                              <p:par>
                                <p:cTn id="32" presetID="22" presetClass="entr" presetSubtype="8" fill="hold" nodeType="withEffect">
                                  <p:stCondLst>
                                    <p:cond delay="800"/>
                                  </p:stCondLst>
                                  <p:childTnLst>
                                    <p:set>
                                      <p:cBhvr>
                                        <p:cTn id="33" dur="1" fill="hold">
                                          <p:stCondLst>
                                            <p:cond delay="0"/>
                                          </p:stCondLst>
                                        </p:cTn>
                                        <p:tgtEl>
                                          <p:spTgt spid="265"/>
                                        </p:tgtEl>
                                        <p:attrNameLst>
                                          <p:attrName>style.visibility</p:attrName>
                                        </p:attrNameLst>
                                      </p:cBhvr>
                                      <p:to>
                                        <p:strVal val="visible"/>
                                      </p:to>
                                    </p:set>
                                    <p:animEffect transition="in" filter="wipe(left)">
                                      <p:cBhvr>
                                        <p:cTn id="34" dur="700"/>
                                        <p:tgtEl>
                                          <p:spTgt spid="265"/>
                                        </p:tgtEl>
                                      </p:cBhvr>
                                    </p:animEffect>
                                  </p:childTnLst>
                                </p:cTn>
                              </p:par>
                              <p:par>
                                <p:cTn id="35" presetID="22" presetClass="entr" presetSubtype="8" fill="hold" nodeType="withEffect">
                                  <p:stCondLst>
                                    <p:cond delay="900"/>
                                  </p:stCondLst>
                                  <p:childTnLst>
                                    <p:set>
                                      <p:cBhvr>
                                        <p:cTn id="36" dur="1" fill="hold">
                                          <p:stCondLst>
                                            <p:cond delay="0"/>
                                          </p:stCondLst>
                                        </p:cTn>
                                        <p:tgtEl>
                                          <p:spTgt spid="268"/>
                                        </p:tgtEl>
                                        <p:attrNameLst>
                                          <p:attrName>style.visibility</p:attrName>
                                        </p:attrNameLst>
                                      </p:cBhvr>
                                      <p:to>
                                        <p:strVal val="visible"/>
                                      </p:to>
                                    </p:set>
                                    <p:animEffect transition="in" filter="wipe(left)">
                                      <p:cBhvr>
                                        <p:cTn id="37" dur="700"/>
                                        <p:tgtEl>
                                          <p:spTgt spid="268"/>
                                        </p:tgtEl>
                                      </p:cBhvr>
                                    </p:animEffect>
                                  </p:childTnLst>
                                </p:cTn>
                              </p:par>
                              <p:par>
                                <p:cTn id="38" presetID="22" presetClass="entr" presetSubtype="8" fill="hold" nodeType="withEffect">
                                  <p:stCondLst>
                                    <p:cond delay="1000"/>
                                  </p:stCondLst>
                                  <p:childTnLst>
                                    <p:set>
                                      <p:cBhvr>
                                        <p:cTn id="39" dur="1" fill="hold">
                                          <p:stCondLst>
                                            <p:cond delay="0"/>
                                          </p:stCondLst>
                                        </p:cTn>
                                        <p:tgtEl>
                                          <p:spTgt spid="227"/>
                                        </p:tgtEl>
                                        <p:attrNameLst>
                                          <p:attrName>style.visibility</p:attrName>
                                        </p:attrNameLst>
                                      </p:cBhvr>
                                      <p:to>
                                        <p:strVal val="visible"/>
                                      </p:to>
                                    </p:set>
                                    <p:animEffect transition="in" filter="wipe(left)">
                                      <p:cBhvr>
                                        <p:cTn id="40" dur="700"/>
                                        <p:tgtEl>
                                          <p:spTgt spid="227"/>
                                        </p:tgtEl>
                                      </p:cBhvr>
                                    </p:animEffect>
                                  </p:childTnLst>
                                </p:cTn>
                              </p:par>
                              <p:par>
                                <p:cTn id="41" presetID="22" presetClass="entr" presetSubtype="8" fill="hold" nodeType="withEffect">
                                  <p:stCondLst>
                                    <p:cond delay="1100"/>
                                  </p:stCondLst>
                                  <p:childTnLst>
                                    <p:set>
                                      <p:cBhvr>
                                        <p:cTn id="42" dur="1" fill="hold">
                                          <p:stCondLst>
                                            <p:cond delay="0"/>
                                          </p:stCondLst>
                                        </p:cTn>
                                        <p:tgtEl>
                                          <p:spTgt spid="205"/>
                                        </p:tgtEl>
                                        <p:attrNameLst>
                                          <p:attrName>style.visibility</p:attrName>
                                        </p:attrNameLst>
                                      </p:cBhvr>
                                      <p:to>
                                        <p:strVal val="visible"/>
                                      </p:to>
                                    </p:set>
                                    <p:animEffect transition="in" filter="wipe(left)">
                                      <p:cBhvr>
                                        <p:cTn id="43" dur="700"/>
                                        <p:tgtEl>
                                          <p:spTgt spid="205"/>
                                        </p:tgtEl>
                                      </p:cBhvr>
                                    </p:animEffect>
                                  </p:childTnLst>
                                </p:cTn>
                              </p:par>
                              <p:par>
                                <p:cTn id="44" presetID="22" presetClass="entr" presetSubtype="8" fill="hold" nodeType="withEffect">
                                  <p:stCondLst>
                                    <p:cond delay="1200"/>
                                  </p:stCondLst>
                                  <p:childTnLst>
                                    <p:set>
                                      <p:cBhvr>
                                        <p:cTn id="45" dur="1" fill="hold">
                                          <p:stCondLst>
                                            <p:cond delay="0"/>
                                          </p:stCondLst>
                                        </p:cTn>
                                        <p:tgtEl>
                                          <p:spTgt spid="221"/>
                                        </p:tgtEl>
                                        <p:attrNameLst>
                                          <p:attrName>style.visibility</p:attrName>
                                        </p:attrNameLst>
                                      </p:cBhvr>
                                      <p:to>
                                        <p:strVal val="visible"/>
                                      </p:to>
                                    </p:set>
                                    <p:animEffect transition="in" filter="wipe(left)">
                                      <p:cBhvr>
                                        <p:cTn id="46" dur="700"/>
                                        <p:tgtEl>
                                          <p:spTgt spid="221"/>
                                        </p:tgtEl>
                                      </p:cBhvr>
                                    </p:animEffect>
                                  </p:childTnLst>
                                </p:cTn>
                              </p:par>
                              <p:par>
                                <p:cTn id="47" presetID="22" presetClass="entr" presetSubtype="8" fill="hold" nodeType="withEffect">
                                  <p:stCondLst>
                                    <p:cond delay="1300"/>
                                  </p:stCondLst>
                                  <p:childTnLst>
                                    <p:set>
                                      <p:cBhvr>
                                        <p:cTn id="48" dur="1" fill="hold">
                                          <p:stCondLst>
                                            <p:cond delay="0"/>
                                          </p:stCondLst>
                                        </p:cTn>
                                        <p:tgtEl>
                                          <p:spTgt spid="225"/>
                                        </p:tgtEl>
                                        <p:attrNameLst>
                                          <p:attrName>style.visibility</p:attrName>
                                        </p:attrNameLst>
                                      </p:cBhvr>
                                      <p:to>
                                        <p:strVal val="visible"/>
                                      </p:to>
                                    </p:set>
                                    <p:animEffect transition="in" filter="wipe(left)">
                                      <p:cBhvr>
                                        <p:cTn id="49" dur="700"/>
                                        <p:tgtEl>
                                          <p:spTgt spid="225"/>
                                        </p:tgtEl>
                                      </p:cBhvr>
                                    </p:animEffect>
                                  </p:childTnLst>
                                </p:cTn>
                              </p:par>
                              <p:par>
                                <p:cTn id="50" presetID="22" presetClass="entr" presetSubtype="8" fill="hold" nodeType="withEffect">
                                  <p:stCondLst>
                                    <p:cond delay="1400"/>
                                  </p:stCondLst>
                                  <p:childTnLst>
                                    <p:set>
                                      <p:cBhvr>
                                        <p:cTn id="51" dur="1" fill="hold">
                                          <p:stCondLst>
                                            <p:cond delay="0"/>
                                          </p:stCondLst>
                                        </p:cTn>
                                        <p:tgtEl>
                                          <p:spTgt spid="226"/>
                                        </p:tgtEl>
                                        <p:attrNameLst>
                                          <p:attrName>style.visibility</p:attrName>
                                        </p:attrNameLst>
                                      </p:cBhvr>
                                      <p:to>
                                        <p:strVal val="visible"/>
                                      </p:to>
                                    </p:set>
                                    <p:animEffect transition="in" filter="wipe(left)">
                                      <p:cBhvr>
                                        <p:cTn id="52" dur="700"/>
                                        <p:tgtEl>
                                          <p:spTgt spid="226"/>
                                        </p:tgtEl>
                                      </p:cBhvr>
                                    </p:animEffect>
                                  </p:childTnLst>
                                </p:cTn>
                              </p:par>
                              <p:par>
                                <p:cTn id="53" presetID="22" presetClass="entr" presetSubtype="8" fill="hold" nodeType="withEffect">
                                  <p:stCondLst>
                                    <p:cond delay="1500"/>
                                  </p:stCondLst>
                                  <p:childTnLst>
                                    <p:set>
                                      <p:cBhvr>
                                        <p:cTn id="54" dur="1" fill="hold">
                                          <p:stCondLst>
                                            <p:cond delay="0"/>
                                          </p:stCondLst>
                                        </p:cTn>
                                        <p:tgtEl>
                                          <p:spTgt spid="224"/>
                                        </p:tgtEl>
                                        <p:attrNameLst>
                                          <p:attrName>style.visibility</p:attrName>
                                        </p:attrNameLst>
                                      </p:cBhvr>
                                      <p:to>
                                        <p:strVal val="visible"/>
                                      </p:to>
                                    </p:set>
                                    <p:animEffect transition="in" filter="wipe(left)">
                                      <p:cBhvr>
                                        <p:cTn id="55" dur="700"/>
                                        <p:tgtEl>
                                          <p:spTgt spid="224"/>
                                        </p:tgtEl>
                                      </p:cBhvr>
                                    </p:animEffect>
                                  </p:childTnLst>
                                </p:cTn>
                              </p:par>
                              <p:par>
                                <p:cTn id="56" presetID="22" presetClass="entr" presetSubtype="8" fill="hold" nodeType="withEffect">
                                  <p:stCondLst>
                                    <p:cond delay="1600"/>
                                  </p:stCondLst>
                                  <p:childTnLst>
                                    <p:set>
                                      <p:cBhvr>
                                        <p:cTn id="57" dur="1" fill="hold">
                                          <p:stCondLst>
                                            <p:cond delay="0"/>
                                          </p:stCondLst>
                                        </p:cTn>
                                        <p:tgtEl>
                                          <p:spTgt spid="223"/>
                                        </p:tgtEl>
                                        <p:attrNameLst>
                                          <p:attrName>style.visibility</p:attrName>
                                        </p:attrNameLst>
                                      </p:cBhvr>
                                      <p:to>
                                        <p:strVal val="visible"/>
                                      </p:to>
                                    </p:set>
                                    <p:animEffect transition="in" filter="wipe(left)">
                                      <p:cBhvr>
                                        <p:cTn id="58" dur="700"/>
                                        <p:tgtEl>
                                          <p:spTgt spid="223"/>
                                        </p:tgtEl>
                                      </p:cBhvr>
                                    </p:animEffect>
                                  </p:childTnLst>
                                </p:cTn>
                              </p:par>
                              <p:par>
                                <p:cTn id="59" presetID="22" presetClass="entr" presetSubtype="8" fill="hold" nodeType="withEffect">
                                  <p:stCondLst>
                                    <p:cond delay="0"/>
                                  </p:stCondLst>
                                  <p:childTnLst>
                                    <p:set>
                                      <p:cBhvr>
                                        <p:cTn id="60" dur="1" fill="hold">
                                          <p:stCondLst>
                                            <p:cond delay="0"/>
                                          </p:stCondLst>
                                        </p:cTn>
                                        <p:tgtEl>
                                          <p:spTgt spid="208"/>
                                        </p:tgtEl>
                                        <p:attrNameLst>
                                          <p:attrName>style.visibility</p:attrName>
                                        </p:attrNameLst>
                                      </p:cBhvr>
                                      <p:to>
                                        <p:strVal val="visible"/>
                                      </p:to>
                                    </p:set>
                                    <p:animEffect transition="in" filter="wipe(left)">
                                      <p:cBhvr>
                                        <p:cTn id="61" dur="500"/>
                                        <p:tgtEl>
                                          <p:spTgt spid="208"/>
                                        </p:tgtEl>
                                      </p:cBhvr>
                                    </p:animEffect>
                                  </p:childTnLst>
                                </p:cTn>
                              </p:par>
                              <p:par>
                                <p:cTn id="62" presetID="22" presetClass="entr" presetSubtype="8" fill="hold" nodeType="withEffect">
                                  <p:stCondLst>
                                    <p:cond delay="0"/>
                                  </p:stCondLst>
                                  <p:childTnLst>
                                    <p:set>
                                      <p:cBhvr>
                                        <p:cTn id="63" dur="1" fill="hold">
                                          <p:stCondLst>
                                            <p:cond delay="0"/>
                                          </p:stCondLst>
                                        </p:cTn>
                                        <p:tgtEl>
                                          <p:spTgt spid="125"/>
                                        </p:tgtEl>
                                        <p:attrNameLst>
                                          <p:attrName>style.visibility</p:attrName>
                                        </p:attrNameLst>
                                      </p:cBhvr>
                                      <p:to>
                                        <p:strVal val="visible"/>
                                      </p:to>
                                    </p:set>
                                    <p:animEffect transition="in" filter="wipe(left)">
                                      <p:cBhvr>
                                        <p:cTn id="64" dur="500"/>
                                        <p:tgtEl>
                                          <p:spTgt spid="125"/>
                                        </p:tgtEl>
                                      </p:cBhvr>
                                    </p:animEffect>
                                  </p:childTnLst>
                                </p:cTn>
                              </p:par>
                              <p:par>
                                <p:cTn id="65" presetID="22" presetClass="entr" presetSubtype="8" fill="hold" nodeType="withEffect">
                                  <p:stCondLst>
                                    <p:cond delay="0"/>
                                  </p:stCondLst>
                                  <p:childTnLst>
                                    <p:set>
                                      <p:cBhvr>
                                        <p:cTn id="66" dur="1" fill="hold">
                                          <p:stCondLst>
                                            <p:cond delay="0"/>
                                          </p:stCondLst>
                                        </p:cTn>
                                        <p:tgtEl>
                                          <p:spTgt spid="132"/>
                                        </p:tgtEl>
                                        <p:attrNameLst>
                                          <p:attrName>style.visibility</p:attrName>
                                        </p:attrNameLst>
                                      </p:cBhvr>
                                      <p:to>
                                        <p:strVal val="visible"/>
                                      </p:to>
                                    </p:set>
                                    <p:animEffect transition="in" filter="wipe(left)">
                                      <p:cBhvr>
                                        <p:cTn id="67" dur="500"/>
                                        <p:tgtEl>
                                          <p:spTgt spid="132"/>
                                        </p:tgtEl>
                                      </p:cBhvr>
                                    </p:animEffect>
                                  </p:childTnLst>
                                </p:cTn>
                              </p:par>
                              <p:par>
                                <p:cTn id="68" presetID="22" presetClass="entr" presetSubtype="8" fill="hold" nodeType="withEffect">
                                  <p:stCondLst>
                                    <p:cond delay="0"/>
                                  </p:stCondLst>
                                  <p:childTnLst>
                                    <p:set>
                                      <p:cBhvr>
                                        <p:cTn id="69" dur="1" fill="hold">
                                          <p:stCondLst>
                                            <p:cond delay="0"/>
                                          </p:stCondLst>
                                        </p:cTn>
                                        <p:tgtEl>
                                          <p:spTgt spid="133"/>
                                        </p:tgtEl>
                                        <p:attrNameLst>
                                          <p:attrName>style.visibility</p:attrName>
                                        </p:attrNameLst>
                                      </p:cBhvr>
                                      <p:to>
                                        <p:strVal val="visible"/>
                                      </p:to>
                                    </p:set>
                                    <p:animEffect transition="in" filter="wipe(left)">
                                      <p:cBhvr>
                                        <p:cTn id="70" dur="500"/>
                                        <p:tgtEl>
                                          <p:spTgt spid="133"/>
                                        </p:tgtEl>
                                      </p:cBhvr>
                                    </p:animEffect>
                                  </p:childTnLst>
                                </p:cTn>
                              </p:par>
                              <p:par>
                                <p:cTn id="71" presetID="22" presetClass="entr" presetSubtype="8" fill="hold" nodeType="withEffect">
                                  <p:stCondLst>
                                    <p:cond delay="2000"/>
                                  </p:stCondLst>
                                  <p:childTnLst>
                                    <p:set>
                                      <p:cBhvr>
                                        <p:cTn id="72" dur="1" fill="hold">
                                          <p:stCondLst>
                                            <p:cond delay="0"/>
                                          </p:stCondLst>
                                        </p:cTn>
                                        <p:tgtEl>
                                          <p:spTgt spid="88"/>
                                        </p:tgtEl>
                                        <p:attrNameLst>
                                          <p:attrName>style.visibility</p:attrName>
                                        </p:attrNameLst>
                                      </p:cBhvr>
                                      <p:to>
                                        <p:strVal val="visible"/>
                                      </p:to>
                                    </p:set>
                                    <p:animEffect transition="in" filter="wipe(left)">
                                      <p:cBhvr>
                                        <p:cTn id="73" dur="500"/>
                                        <p:tgtEl>
                                          <p:spTgt spid="88"/>
                                        </p:tgtEl>
                                      </p:cBhvr>
                                    </p:animEffect>
                                  </p:childTnLst>
                                </p:cTn>
                              </p:par>
                              <p:par>
                                <p:cTn id="74" presetID="22" presetClass="entr" presetSubtype="8" fill="hold" nodeType="withEffect">
                                  <p:stCondLst>
                                    <p:cond delay="2000"/>
                                  </p:stCondLst>
                                  <p:childTnLst>
                                    <p:set>
                                      <p:cBhvr>
                                        <p:cTn id="75" dur="1" fill="hold">
                                          <p:stCondLst>
                                            <p:cond delay="0"/>
                                          </p:stCondLst>
                                        </p:cTn>
                                        <p:tgtEl>
                                          <p:spTgt spid="89"/>
                                        </p:tgtEl>
                                        <p:attrNameLst>
                                          <p:attrName>style.visibility</p:attrName>
                                        </p:attrNameLst>
                                      </p:cBhvr>
                                      <p:to>
                                        <p:strVal val="visible"/>
                                      </p:to>
                                    </p:set>
                                    <p:animEffect transition="in" filter="wipe(left)">
                                      <p:cBhvr>
                                        <p:cTn id="76" dur="500"/>
                                        <p:tgtEl>
                                          <p:spTgt spid="89"/>
                                        </p:tgtEl>
                                      </p:cBhvr>
                                    </p:animEffect>
                                  </p:childTnLst>
                                </p:cTn>
                              </p:par>
                              <p:par>
                                <p:cTn id="77" presetID="22" presetClass="entr" presetSubtype="8" fill="hold" nodeType="withEffect">
                                  <p:stCondLst>
                                    <p:cond delay="2000"/>
                                  </p:stCondLst>
                                  <p:childTnLst>
                                    <p:set>
                                      <p:cBhvr>
                                        <p:cTn id="78" dur="1" fill="hold">
                                          <p:stCondLst>
                                            <p:cond delay="0"/>
                                          </p:stCondLst>
                                        </p:cTn>
                                        <p:tgtEl>
                                          <p:spTgt spid="93"/>
                                        </p:tgtEl>
                                        <p:attrNameLst>
                                          <p:attrName>style.visibility</p:attrName>
                                        </p:attrNameLst>
                                      </p:cBhvr>
                                      <p:to>
                                        <p:strVal val="visible"/>
                                      </p:to>
                                    </p:set>
                                    <p:animEffect transition="in" filter="wipe(left)">
                                      <p:cBhvr>
                                        <p:cTn id="79" dur="500"/>
                                        <p:tgtEl>
                                          <p:spTgt spid="93"/>
                                        </p:tgtEl>
                                      </p:cBhvr>
                                    </p:animEffect>
                                  </p:childTnLst>
                                </p:cTn>
                              </p:par>
                              <p:par>
                                <p:cTn id="80" presetID="22" presetClass="entr" presetSubtype="8" fill="hold" nodeType="withEffect">
                                  <p:stCondLst>
                                    <p:cond delay="2000"/>
                                  </p:stCondLst>
                                  <p:childTnLst>
                                    <p:set>
                                      <p:cBhvr>
                                        <p:cTn id="81" dur="1" fill="hold">
                                          <p:stCondLst>
                                            <p:cond delay="0"/>
                                          </p:stCondLst>
                                        </p:cTn>
                                        <p:tgtEl>
                                          <p:spTgt spid="94"/>
                                        </p:tgtEl>
                                        <p:attrNameLst>
                                          <p:attrName>style.visibility</p:attrName>
                                        </p:attrNameLst>
                                      </p:cBhvr>
                                      <p:to>
                                        <p:strVal val="visible"/>
                                      </p:to>
                                    </p:set>
                                    <p:animEffect transition="in" filter="wipe(left)">
                                      <p:cBhvr>
                                        <p:cTn id="82" dur="500"/>
                                        <p:tgtEl>
                                          <p:spTgt spid="94"/>
                                        </p:tgtEl>
                                      </p:cBhvr>
                                    </p:animEffect>
                                  </p:childTnLst>
                                </p:cTn>
                              </p:par>
                              <p:par>
                                <p:cTn id="83" presetID="22" presetClass="entr" presetSubtype="8" fill="hold" nodeType="withEffect">
                                  <p:stCondLst>
                                    <p:cond delay="4000"/>
                                  </p:stCondLst>
                                  <p:childTnLst>
                                    <p:set>
                                      <p:cBhvr>
                                        <p:cTn id="84" dur="1" fill="hold">
                                          <p:stCondLst>
                                            <p:cond delay="0"/>
                                          </p:stCondLst>
                                        </p:cTn>
                                        <p:tgtEl>
                                          <p:spTgt spid="84"/>
                                        </p:tgtEl>
                                        <p:attrNameLst>
                                          <p:attrName>style.visibility</p:attrName>
                                        </p:attrNameLst>
                                      </p:cBhvr>
                                      <p:to>
                                        <p:strVal val="visible"/>
                                      </p:to>
                                    </p:set>
                                    <p:animEffect transition="in" filter="wipe(left)">
                                      <p:cBhvr>
                                        <p:cTn id="85" dur="500"/>
                                        <p:tgtEl>
                                          <p:spTgt spid="84"/>
                                        </p:tgtEl>
                                      </p:cBhvr>
                                    </p:animEffect>
                                  </p:childTnLst>
                                </p:cTn>
                              </p:par>
                              <p:par>
                                <p:cTn id="86" presetID="22" presetClass="entr" presetSubtype="8" fill="hold" nodeType="withEffect">
                                  <p:stCondLst>
                                    <p:cond delay="4000"/>
                                  </p:stCondLst>
                                  <p:childTnLst>
                                    <p:set>
                                      <p:cBhvr>
                                        <p:cTn id="87" dur="1" fill="hold">
                                          <p:stCondLst>
                                            <p:cond delay="0"/>
                                          </p:stCondLst>
                                        </p:cTn>
                                        <p:tgtEl>
                                          <p:spTgt spid="85"/>
                                        </p:tgtEl>
                                        <p:attrNameLst>
                                          <p:attrName>style.visibility</p:attrName>
                                        </p:attrNameLst>
                                      </p:cBhvr>
                                      <p:to>
                                        <p:strVal val="visible"/>
                                      </p:to>
                                    </p:set>
                                    <p:animEffect transition="in" filter="wipe(left)">
                                      <p:cBhvr>
                                        <p:cTn id="88" dur="500"/>
                                        <p:tgtEl>
                                          <p:spTgt spid="85"/>
                                        </p:tgtEl>
                                      </p:cBhvr>
                                    </p:animEffect>
                                  </p:childTnLst>
                                </p:cTn>
                              </p:par>
                              <p:par>
                                <p:cTn id="89" presetID="22" presetClass="entr" presetSubtype="8" fill="hold" nodeType="withEffect">
                                  <p:stCondLst>
                                    <p:cond delay="4000"/>
                                  </p:stCondLst>
                                  <p:childTnLst>
                                    <p:set>
                                      <p:cBhvr>
                                        <p:cTn id="90" dur="1" fill="hold">
                                          <p:stCondLst>
                                            <p:cond delay="0"/>
                                          </p:stCondLst>
                                        </p:cTn>
                                        <p:tgtEl>
                                          <p:spTgt spid="86"/>
                                        </p:tgtEl>
                                        <p:attrNameLst>
                                          <p:attrName>style.visibility</p:attrName>
                                        </p:attrNameLst>
                                      </p:cBhvr>
                                      <p:to>
                                        <p:strVal val="visible"/>
                                      </p:to>
                                    </p:set>
                                    <p:animEffect transition="in" filter="wipe(left)">
                                      <p:cBhvr>
                                        <p:cTn id="91" dur="500"/>
                                        <p:tgtEl>
                                          <p:spTgt spid="86"/>
                                        </p:tgtEl>
                                      </p:cBhvr>
                                    </p:animEffect>
                                  </p:childTnLst>
                                </p:cTn>
                              </p:par>
                              <p:par>
                                <p:cTn id="92" presetID="22" presetClass="entr" presetSubtype="8" fill="hold" nodeType="withEffect">
                                  <p:stCondLst>
                                    <p:cond delay="4000"/>
                                  </p:stCondLst>
                                  <p:childTnLst>
                                    <p:set>
                                      <p:cBhvr>
                                        <p:cTn id="93" dur="1" fill="hold">
                                          <p:stCondLst>
                                            <p:cond delay="0"/>
                                          </p:stCondLst>
                                        </p:cTn>
                                        <p:tgtEl>
                                          <p:spTgt spid="87"/>
                                        </p:tgtEl>
                                        <p:attrNameLst>
                                          <p:attrName>style.visibility</p:attrName>
                                        </p:attrNameLst>
                                      </p:cBhvr>
                                      <p:to>
                                        <p:strVal val="visible"/>
                                      </p:to>
                                    </p:set>
                                    <p:animEffect transition="in" filter="wipe(left)">
                                      <p:cBhvr>
                                        <p:cTn id="94" dur="500"/>
                                        <p:tgtEl>
                                          <p:spTgt spid="87"/>
                                        </p:tgtEl>
                                      </p:cBhvr>
                                    </p:animEffect>
                                  </p:childTnLst>
                                </p:cTn>
                              </p:par>
                              <p:par>
                                <p:cTn id="95" presetID="22" presetClass="entr" presetSubtype="8" fill="hold" nodeType="withEffect">
                                  <p:stCondLst>
                                    <p:cond delay="6000"/>
                                  </p:stCondLst>
                                  <p:childTnLst>
                                    <p:set>
                                      <p:cBhvr>
                                        <p:cTn id="96" dur="1" fill="hold">
                                          <p:stCondLst>
                                            <p:cond delay="0"/>
                                          </p:stCondLst>
                                        </p:cTn>
                                        <p:tgtEl>
                                          <p:spTgt spid="95"/>
                                        </p:tgtEl>
                                        <p:attrNameLst>
                                          <p:attrName>style.visibility</p:attrName>
                                        </p:attrNameLst>
                                      </p:cBhvr>
                                      <p:to>
                                        <p:strVal val="visible"/>
                                      </p:to>
                                    </p:set>
                                    <p:animEffect transition="in" filter="wipe(left)">
                                      <p:cBhvr>
                                        <p:cTn id="97" dur="500"/>
                                        <p:tgtEl>
                                          <p:spTgt spid="95"/>
                                        </p:tgtEl>
                                      </p:cBhvr>
                                    </p:animEffect>
                                  </p:childTnLst>
                                </p:cTn>
                              </p:par>
                              <p:par>
                                <p:cTn id="98" presetID="22" presetClass="entr" presetSubtype="8" fill="hold" nodeType="withEffect">
                                  <p:stCondLst>
                                    <p:cond delay="6000"/>
                                  </p:stCondLst>
                                  <p:childTnLst>
                                    <p:set>
                                      <p:cBhvr>
                                        <p:cTn id="99" dur="1" fill="hold">
                                          <p:stCondLst>
                                            <p:cond delay="0"/>
                                          </p:stCondLst>
                                        </p:cTn>
                                        <p:tgtEl>
                                          <p:spTgt spid="197"/>
                                        </p:tgtEl>
                                        <p:attrNameLst>
                                          <p:attrName>style.visibility</p:attrName>
                                        </p:attrNameLst>
                                      </p:cBhvr>
                                      <p:to>
                                        <p:strVal val="visible"/>
                                      </p:to>
                                    </p:set>
                                    <p:animEffect transition="in" filter="wipe(left)">
                                      <p:cBhvr>
                                        <p:cTn id="100" dur="500"/>
                                        <p:tgtEl>
                                          <p:spTgt spid="197"/>
                                        </p:tgtEl>
                                      </p:cBhvr>
                                    </p:animEffect>
                                  </p:childTnLst>
                                </p:cTn>
                              </p:par>
                              <p:par>
                                <p:cTn id="101" presetID="22" presetClass="entr" presetSubtype="8" fill="hold" nodeType="withEffect">
                                  <p:stCondLst>
                                    <p:cond delay="600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par>
                                <p:cTn id="104" presetID="22" presetClass="entr" presetSubtype="8" fill="hold" nodeType="withEffect">
                                  <p:stCondLst>
                                    <p:cond delay="6000"/>
                                  </p:stCondLst>
                                  <p:childTnLst>
                                    <p:set>
                                      <p:cBhvr>
                                        <p:cTn id="105" dur="1" fill="hold">
                                          <p:stCondLst>
                                            <p:cond delay="0"/>
                                          </p:stCondLst>
                                        </p:cTn>
                                        <p:tgtEl>
                                          <p:spTgt spid="117"/>
                                        </p:tgtEl>
                                        <p:attrNameLst>
                                          <p:attrName>style.visibility</p:attrName>
                                        </p:attrNameLst>
                                      </p:cBhvr>
                                      <p:to>
                                        <p:strVal val="visible"/>
                                      </p:to>
                                    </p:set>
                                    <p:animEffect transition="in" filter="wipe(left)">
                                      <p:cBhvr>
                                        <p:cTn id="106"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389403"/>
            <a:ext cx="10721900" cy="714052"/>
          </a:xfrm>
        </p:spPr>
        <p:txBody>
          <a:bodyPr>
            <a:normAutofit/>
          </a:bodyPr>
          <a:lstStyle/>
          <a:p>
            <a:r>
              <a:rPr lang="en-US" sz="2800" dirty="0" smtClean="0"/>
              <a:t>REDUCE DISTRIBUTION POINT OVERHEAD</a:t>
            </a:r>
            <a:endParaRPr lang="en-US" sz="3600" dirty="0"/>
          </a:p>
        </p:txBody>
      </p:sp>
      <p:grpSp>
        <p:nvGrpSpPr>
          <p:cNvPr id="3" name="Group 2"/>
          <p:cNvGrpSpPr/>
          <p:nvPr/>
        </p:nvGrpSpPr>
        <p:grpSpPr>
          <a:xfrm>
            <a:off x="152400" y="1828800"/>
            <a:ext cx="11719920" cy="3581400"/>
            <a:chOff x="152400" y="2057400"/>
            <a:chExt cx="11719920" cy="3581400"/>
          </a:xfrm>
        </p:grpSpPr>
        <p:sp>
          <p:nvSpPr>
            <p:cNvPr id="204" name="Trapezoid 203"/>
            <p:cNvSpPr/>
            <p:nvPr/>
          </p:nvSpPr>
          <p:spPr>
            <a:xfrm rot="16200000" flipH="1">
              <a:off x="310211" y="3434410"/>
              <a:ext cx="3581398" cy="827381"/>
            </a:xfrm>
            <a:prstGeom prst="trapezoid">
              <a:avLst>
                <a:gd name="adj" fmla="val 155347"/>
              </a:avLst>
            </a:prstGeom>
            <a:solidFill>
              <a:schemeClr val="accent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grpSp>
          <p:nvGrpSpPr>
            <p:cNvPr id="19" name="Group 18"/>
            <p:cNvGrpSpPr/>
            <p:nvPr/>
          </p:nvGrpSpPr>
          <p:grpSpPr>
            <a:xfrm>
              <a:off x="152400" y="3048000"/>
              <a:ext cx="1796472" cy="2185860"/>
              <a:chOff x="228600" y="2895600"/>
              <a:chExt cx="1796472" cy="2185860"/>
            </a:xfrm>
          </p:grpSpPr>
          <p:grpSp>
            <p:nvGrpSpPr>
              <p:cNvPr id="17" name="Group 16"/>
              <p:cNvGrpSpPr/>
              <p:nvPr/>
            </p:nvGrpSpPr>
            <p:grpSpPr>
              <a:xfrm>
                <a:off x="228600" y="2895600"/>
                <a:ext cx="1796472" cy="2185860"/>
                <a:chOff x="233018" y="2874310"/>
                <a:chExt cx="1796472" cy="2185860"/>
              </a:xfrm>
            </p:grpSpPr>
            <p:sp>
              <p:nvSpPr>
                <p:cNvPr id="368" name="Content Placeholder 9"/>
                <p:cNvSpPr txBox="1">
                  <a:spLocks noChangeAspect="1"/>
                </p:cNvSpPr>
                <p:nvPr/>
              </p:nvSpPr>
              <p:spPr bwMode="auto">
                <a:xfrm>
                  <a:off x="233018" y="4675487"/>
                  <a:ext cx="1796472" cy="384683"/>
                </a:xfrm>
                <a:prstGeom prst="rect">
                  <a:avLst/>
                </a:prstGeom>
                <a:noFill/>
                <a:ln w="9525">
                  <a:noFill/>
                  <a:miter lim="800000"/>
                  <a:headEnd/>
                  <a:tailEnd/>
                </a:ln>
              </p:spPr>
              <p:txBody>
                <a:bodyPr>
                  <a:prstTxWarp prst="textNoShape">
                    <a:avLst/>
                  </a:prstTxWarp>
                </a:bodyPr>
                <a:lstStyle/>
                <a:p>
                  <a:pPr algn="ctr">
                    <a:spcBef>
                      <a:spcPct val="20000"/>
                    </a:spcBef>
                  </a:pPr>
                  <a:r>
                    <a:rPr lang="en-US" sz="1600" b="1" dirty="0" smtClean="0">
                      <a:solidFill>
                        <a:schemeClr val="accent1"/>
                      </a:solidFill>
                      <a:latin typeface="Arial" panose="020B0604020202020204" pitchFamily="34" charset="0"/>
                      <a:ea typeface="Univers 65 Bold" pitchFamily="-104" charset="0"/>
                      <a:cs typeface="Arial" panose="020B0604020202020204" pitchFamily="34" charset="0"/>
                    </a:rPr>
                    <a:t>Microsoft SCCM</a:t>
                  </a:r>
                  <a:endParaRPr lang="en-US" sz="1600" b="1" dirty="0">
                    <a:solidFill>
                      <a:schemeClr val="accent1"/>
                    </a:solidFill>
                    <a:latin typeface="Arial" panose="020B0604020202020204" pitchFamily="34" charset="0"/>
                    <a:ea typeface="Univers 65 Bold" pitchFamily="-104" charset="0"/>
                    <a:cs typeface="Arial" panose="020B0604020202020204" pitchFamily="34" charset="0"/>
                  </a:endParaRPr>
                </a:p>
              </p:txBody>
            </p:sp>
            <p:sp>
              <p:nvSpPr>
                <p:cNvPr id="371" name="Oval 370"/>
                <p:cNvSpPr/>
                <p:nvPr/>
              </p:nvSpPr>
              <p:spPr>
                <a:xfrm>
                  <a:off x="353322" y="2874310"/>
                  <a:ext cx="1573952" cy="1623613"/>
                </a:xfrm>
                <a:prstGeom prst="ellipse">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sz="2400" dirty="0">
                    <a:solidFill>
                      <a:srgbClr val="46555F"/>
                    </a:solidFill>
                    <a:latin typeface="Arial" panose="020B0604020202020204" pitchFamily="34" charset="0"/>
                    <a:cs typeface="Arial" panose="020B0604020202020204" pitchFamily="34" charset="0"/>
                  </a:endParaRPr>
                </a:p>
              </p:txBody>
            </p:sp>
          </p:grpSp>
          <p:pic>
            <p:nvPicPr>
              <p:cNvPr id="10" name="Picture 9"/>
              <p:cNvPicPr>
                <a:picLocks noChangeAspect="1"/>
              </p:cNvPicPr>
              <p:nvPr/>
            </p:nvPicPr>
            <p:blipFill>
              <a:blip r:embed="rId3"/>
              <a:stretch>
                <a:fillRect/>
              </a:stretch>
            </p:blipFill>
            <p:spPr>
              <a:xfrm>
                <a:off x="618192" y="3199356"/>
                <a:ext cx="1010624" cy="1010624"/>
              </a:xfrm>
              <a:prstGeom prst="rect">
                <a:avLst/>
              </a:prstGeom>
            </p:spPr>
          </p:pic>
        </p:gr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90800" y="2057400"/>
              <a:ext cx="2941680" cy="1752600"/>
            </a:xfrm>
            <a:prstGeom prst="rect">
              <a:avLst/>
            </a:prstGeom>
          </p:spPr>
        </p:pic>
        <p:pic>
          <p:nvPicPr>
            <p:cNvPr id="196" name="Picture 19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91200" y="2057400"/>
              <a:ext cx="2941680" cy="1752600"/>
            </a:xfrm>
            <a:prstGeom prst="rect">
              <a:avLst/>
            </a:prstGeom>
          </p:spPr>
        </p:pic>
        <p:pic>
          <p:nvPicPr>
            <p:cNvPr id="197" name="Picture 19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90800" y="3886200"/>
              <a:ext cx="2941680" cy="1752600"/>
            </a:xfrm>
            <a:prstGeom prst="rect">
              <a:avLst/>
            </a:prstGeom>
          </p:spPr>
        </p:pic>
        <p:pic>
          <p:nvPicPr>
            <p:cNvPr id="198" name="Picture 19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91200" y="3886200"/>
              <a:ext cx="2941680" cy="1752600"/>
            </a:xfrm>
            <a:prstGeom prst="rect">
              <a:avLst/>
            </a:prstGeom>
          </p:spPr>
        </p:pic>
        <p:pic>
          <p:nvPicPr>
            <p:cNvPr id="199" name="Picture 19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30640" y="2057400"/>
              <a:ext cx="2941680" cy="1752600"/>
            </a:xfrm>
            <a:prstGeom prst="rect">
              <a:avLst/>
            </a:prstGeom>
          </p:spPr>
        </p:pic>
        <p:pic>
          <p:nvPicPr>
            <p:cNvPr id="203" name="Picture 20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30640" y="3886200"/>
              <a:ext cx="2941680" cy="1752600"/>
            </a:xfrm>
            <a:prstGeom prst="rect">
              <a:avLst/>
            </a:prstGeom>
          </p:spPr>
        </p:pic>
      </p:grpSp>
      <p:sp>
        <p:nvSpPr>
          <p:cNvPr id="21" name="Text Placeholder 2"/>
          <p:cNvSpPr txBox="1">
            <a:spLocks/>
          </p:cNvSpPr>
          <p:nvPr/>
        </p:nvSpPr>
        <p:spPr>
          <a:xfrm>
            <a:off x="914400" y="918261"/>
            <a:ext cx="10515600" cy="4889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0" i="0" kern="1200">
                <a:solidFill>
                  <a:schemeClr val="tx1"/>
                </a:solidFill>
                <a:latin typeface="Arial Regular"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0" i="0" kern="1200">
                <a:solidFill>
                  <a:schemeClr val="tx1"/>
                </a:solidFill>
                <a:latin typeface="Arial Regular"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Arial Regular"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Regular" charset="0"/>
                <a:ea typeface="+mn-ea"/>
                <a:cs typeface="+mn-cs"/>
              </a:defRPr>
            </a:lvl4pPr>
            <a:lvl5pPr marL="2114550" indent="-285750" algn="l" defTabSz="914400" rtl="0" eaLnBrk="1" latinLnBrk="0" hangingPunct="1">
              <a:lnSpc>
                <a:spcPct val="90000"/>
              </a:lnSpc>
              <a:spcBef>
                <a:spcPts val="500"/>
              </a:spcBef>
              <a:buClr>
                <a:schemeClr val="accent1"/>
              </a:buClr>
              <a:buFont typeface="Arial" charset="0"/>
              <a:buChar char="•"/>
              <a:defRPr sz="1800" b="0" i="0" kern="1200">
                <a:solidFill>
                  <a:schemeClr val="tx1"/>
                </a:solidFill>
                <a:latin typeface="Arial Regular"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smtClean="0">
                <a:solidFill>
                  <a:schemeClr val="accent1"/>
                </a:solidFill>
              </a:rPr>
              <a:t>Faster software distribution with less hardware infrastructure</a:t>
            </a:r>
            <a:endParaRPr lang="en-US" sz="2400" dirty="0">
              <a:solidFill>
                <a:schemeClr val="accent1"/>
              </a:solidFill>
            </a:endParaRPr>
          </a:p>
        </p:txBody>
      </p:sp>
      <p:grpSp>
        <p:nvGrpSpPr>
          <p:cNvPr id="8" name="Group 7"/>
          <p:cNvGrpSpPr/>
          <p:nvPr/>
        </p:nvGrpSpPr>
        <p:grpSpPr>
          <a:xfrm>
            <a:off x="4049418" y="2120626"/>
            <a:ext cx="6770982" cy="4436832"/>
            <a:chOff x="4049418" y="2120626"/>
            <a:chExt cx="6770982" cy="4436832"/>
          </a:xfrm>
        </p:grpSpPr>
        <p:grpSp>
          <p:nvGrpSpPr>
            <p:cNvPr id="7" name="Group 6"/>
            <p:cNvGrpSpPr/>
            <p:nvPr/>
          </p:nvGrpSpPr>
          <p:grpSpPr>
            <a:xfrm>
              <a:off x="4049418" y="2120626"/>
              <a:ext cx="6770982" cy="3289574"/>
              <a:chOff x="4049418" y="2120626"/>
              <a:chExt cx="6770982" cy="3289574"/>
            </a:xfrm>
          </p:grpSpPr>
          <p:sp>
            <p:nvSpPr>
              <p:cNvPr id="6" name="TextBox 5"/>
              <p:cNvSpPr txBox="1"/>
              <p:nvPr/>
            </p:nvSpPr>
            <p:spPr>
              <a:xfrm>
                <a:off x="4049420" y="2133600"/>
                <a:ext cx="431439" cy="523220"/>
              </a:xfrm>
              <a:prstGeom prst="rect">
                <a:avLst/>
              </a:prstGeom>
              <a:noFill/>
            </p:spPr>
            <p:txBody>
              <a:bodyPr wrap="square" rtlCol="0" anchor="ctr">
                <a:spAutoFit/>
              </a:bodyPr>
              <a:lstStyle/>
              <a:p>
                <a:pPr algn="ctr"/>
                <a:r>
                  <a:rPr lang="en-US" sz="2800" b="1" smtClean="0">
                    <a:solidFill>
                      <a:srgbClr val="FF0000"/>
                    </a:solidFill>
                  </a:rPr>
                  <a:t>X</a:t>
                </a:r>
                <a:endParaRPr lang="en-US" sz="2800" b="1">
                  <a:solidFill>
                    <a:srgbClr val="FF0000"/>
                  </a:solidFill>
                </a:endParaRPr>
              </a:p>
            </p:txBody>
          </p:sp>
          <p:sp>
            <p:nvSpPr>
              <p:cNvPr id="22" name="TextBox 21"/>
              <p:cNvSpPr txBox="1"/>
              <p:nvPr/>
            </p:nvSpPr>
            <p:spPr>
              <a:xfrm>
                <a:off x="4052142" y="3058180"/>
                <a:ext cx="431439" cy="523220"/>
              </a:xfrm>
              <a:prstGeom prst="rect">
                <a:avLst/>
              </a:prstGeom>
              <a:noFill/>
            </p:spPr>
            <p:txBody>
              <a:bodyPr wrap="square" rtlCol="0" anchor="ctr">
                <a:spAutoFit/>
              </a:bodyPr>
              <a:lstStyle/>
              <a:p>
                <a:pPr algn="ctr"/>
                <a:r>
                  <a:rPr lang="en-US" sz="2800" b="1" smtClean="0">
                    <a:solidFill>
                      <a:srgbClr val="FF0000"/>
                    </a:solidFill>
                  </a:rPr>
                  <a:t>X</a:t>
                </a:r>
                <a:endParaRPr lang="en-US" sz="2800" b="1">
                  <a:solidFill>
                    <a:srgbClr val="FF0000"/>
                  </a:solidFill>
                </a:endParaRPr>
              </a:p>
            </p:txBody>
          </p:sp>
          <p:sp>
            <p:nvSpPr>
              <p:cNvPr id="23" name="TextBox 22"/>
              <p:cNvSpPr txBox="1"/>
              <p:nvPr/>
            </p:nvSpPr>
            <p:spPr>
              <a:xfrm>
                <a:off x="4049419" y="3969859"/>
                <a:ext cx="431439" cy="523220"/>
              </a:xfrm>
              <a:prstGeom prst="rect">
                <a:avLst/>
              </a:prstGeom>
              <a:noFill/>
            </p:spPr>
            <p:txBody>
              <a:bodyPr wrap="square" rtlCol="0" anchor="ctr">
                <a:spAutoFit/>
              </a:bodyPr>
              <a:lstStyle/>
              <a:p>
                <a:pPr algn="ctr"/>
                <a:r>
                  <a:rPr lang="en-US" sz="2800" b="1" smtClean="0">
                    <a:solidFill>
                      <a:srgbClr val="FF0000"/>
                    </a:solidFill>
                  </a:rPr>
                  <a:t>X</a:t>
                </a:r>
                <a:endParaRPr lang="en-US" sz="2800" b="1">
                  <a:solidFill>
                    <a:srgbClr val="FF0000"/>
                  </a:solidFill>
                </a:endParaRPr>
              </a:p>
            </p:txBody>
          </p:sp>
          <p:sp>
            <p:nvSpPr>
              <p:cNvPr id="24" name="TextBox 23"/>
              <p:cNvSpPr txBox="1"/>
              <p:nvPr/>
            </p:nvSpPr>
            <p:spPr>
              <a:xfrm>
                <a:off x="4049418" y="4886980"/>
                <a:ext cx="431439" cy="523220"/>
              </a:xfrm>
              <a:prstGeom prst="rect">
                <a:avLst/>
              </a:prstGeom>
              <a:noFill/>
            </p:spPr>
            <p:txBody>
              <a:bodyPr wrap="square" rtlCol="0" anchor="ctr">
                <a:spAutoFit/>
              </a:bodyPr>
              <a:lstStyle/>
              <a:p>
                <a:pPr algn="ctr"/>
                <a:r>
                  <a:rPr lang="en-US" sz="2800" b="1" smtClean="0">
                    <a:solidFill>
                      <a:srgbClr val="FF0000"/>
                    </a:solidFill>
                  </a:rPr>
                  <a:t>X</a:t>
                </a:r>
                <a:endParaRPr lang="en-US" sz="2800" b="1">
                  <a:solidFill>
                    <a:srgbClr val="FF0000"/>
                  </a:solidFill>
                </a:endParaRPr>
              </a:p>
            </p:txBody>
          </p:sp>
          <p:sp>
            <p:nvSpPr>
              <p:cNvPr id="25" name="TextBox 24"/>
              <p:cNvSpPr txBox="1"/>
              <p:nvPr/>
            </p:nvSpPr>
            <p:spPr>
              <a:xfrm>
                <a:off x="5727518" y="2133600"/>
                <a:ext cx="431439" cy="523220"/>
              </a:xfrm>
              <a:prstGeom prst="rect">
                <a:avLst/>
              </a:prstGeom>
              <a:noFill/>
            </p:spPr>
            <p:txBody>
              <a:bodyPr wrap="square" rtlCol="0" anchor="ctr">
                <a:spAutoFit/>
              </a:bodyPr>
              <a:lstStyle/>
              <a:p>
                <a:pPr algn="ctr"/>
                <a:r>
                  <a:rPr lang="en-US" sz="2800" b="1" smtClean="0">
                    <a:solidFill>
                      <a:srgbClr val="FF0000"/>
                    </a:solidFill>
                  </a:rPr>
                  <a:t>X</a:t>
                </a:r>
                <a:endParaRPr lang="en-US" sz="2800" b="1">
                  <a:solidFill>
                    <a:srgbClr val="FF0000"/>
                  </a:solidFill>
                </a:endParaRPr>
              </a:p>
            </p:txBody>
          </p:sp>
          <p:sp>
            <p:nvSpPr>
              <p:cNvPr id="26" name="TextBox 25"/>
              <p:cNvSpPr txBox="1"/>
              <p:nvPr/>
            </p:nvSpPr>
            <p:spPr>
              <a:xfrm>
                <a:off x="5730240" y="3058180"/>
                <a:ext cx="431439" cy="523220"/>
              </a:xfrm>
              <a:prstGeom prst="rect">
                <a:avLst/>
              </a:prstGeom>
              <a:noFill/>
            </p:spPr>
            <p:txBody>
              <a:bodyPr wrap="square" rtlCol="0" anchor="ctr">
                <a:spAutoFit/>
              </a:bodyPr>
              <a:lstStyle/>
              <a:p>
                <a:pPr algn="ctr"/>
                <a:r>
                  <a:rPr lang="en-US" sz="2800" b="1" smtClean="0">
                    <a:solidFill>
                      <a:srgbClr val="FF0000"/>
                    </a:solidFill>
                  </a:rPr>
                  <a:t>X</a:t>
                </a:r>
                <a:endParaRPr lang="en-US" sz="2800" b="1">
                  <a:solidFill>
                    <a:srgbClr val="FF0000"/>
                  </a:solidFill>
                </a:endParaRPr>
              </a:p>
            </p:txBody>
          </p:sp>
          <p:sp>
            <p:nvSpPr>
              <p:cNvPr id="27" name="TextBox 26"/>
              <p:cNvSpPr txBox="1"/>
              <p:nvPr/>
            </p:nvSpPr>
            <p:spPr>
              <a:xfrm>
                <a:off x="5727517" y="3969859"/>
                <a:ext cx="431439" cy="523220"/>
              </a:xfrm>
              <a:prstGeom prst="rect">
                <a:avLst/>
              </a:prstGeom>
              <a:noFill/>
            </p:spPr>
            <p:txBody>
              <a:bodyPr wrap="square" rtlCol="0" anchor="ctr">
                <a:spAutoFit/>
              </a:bodyPr>
              <a:lstStyle/>
              <a:p>
                <a:pPr algn="ctr"/>
                <a:r>
                  <a:rPr lang="en-US" sz="2800" b="1" smtClean="0">
                    <a:solidFill>
                      <a:srgbClr val="FF0000"/>
                    </a:solidFill>
                  </a:rPr>
                  <a:t>X</a:t>
                </a:r>
                <a:endParaRPr lang="en-US" sz="2800" b="1">
                  <a:solidFill>
                    <a:srgbClr val="FF0000"/>
                  </a:solidFill>
                </a:endParaRPr>
              </a:p>
            </p:txBody>
          </p:sp>
          <p:sp>
            <p:nvSpPr>
              <p:cNvPr id="28" name="TextBox 27"/>
              <p:cNvSpPr txBox="1"/>
              <p:nvPr/>
            </p:nvSpPr>
            <p:spPr>
              <a:xfrm>
                <a:off x="5727516" y="4886980"/>
                <a:ext cx="431439" cy="523220"/>
              </a:xfrm>
              <a:prstGeom prst="rect">
                <a:avLst/>
              </a:prstGeom>
              <a:noFill/>
            </p:spPr>
            <p:txBody>
              <a:bodyPr wrap="square" rtlCol="0" anchor="ctr">
                <a:spAutoFit/>
              </a:bodyPr>
              <a:lstStyle/>
              <a:p>
                <a:pPr algn="ctr"/>
                <a:r>
                  <a:rPr lang="en-US" sz="2800" b="1" smtClean="0">
                    <a:solidFill>
                      <a:srgbClr val="FF0000"/>
                    </a:solidFill>
                  </a:rPr>
                  <a:t>X</a:t>
                </a:r>
                <a:endParaRPr lang="en-US" sz="2800" b="1">
                  <a:solidFill>
                    <a:srgbClr val="FF0000"/>
                  </a:solidFill>
                </a:endParaRPr>
              </a:p>
            </p:txBody>
          </p:sp>
          <p:sp>
            <p:nvSpPr>
              <p:cNvPr id="29" name="TextBox 28"/>
              <p:cNvSpPr txBox="1"/>
              <p:nvPr/>
            </p:nvSpPr>
            <p:spPr>
              <a:xfrm>
                <a:off x="7227474" y="2133600"/>
                <a:ext cx="431439" cy="523220"/>
              </a:xfrm>
              <a:prstGeom prst="rect">
                <a:avLst/>
              </a:prstGeom>
              <a:noFill/>
            </p:spPr>
            <p:txBody>
              <a:bodyPr wrap="square" rtlCol="0" anchor="ctr">
                <a:spAutoFit/>
              </a:bodyPr>
              <a:lstStyle/>
              <a:p>
                <a:pPr algn="ctr"/>
                <a:r>
                  <a:rPr lang="en-US" sz="2800" b="1" smtClean="0">
                    <a:solidFill>
                      <a:srgbClr val="FF0000"/>
                    </a:solidFill>
                  </a:rPr>
                  <a:t>X</a:t>
                </a:r>
                <a:endParaRPr lang="en-US" sz="2800" b="1">
                  <a:solidFill>
                    <a:srgbClr val="FF0000"/>
                  </a:solidFill>
                </a:endParaRPr>
              </a:p>
            </p:txBody>
          </p:sp>
          <p:sp>
            <p:nvSpPr>
              <p:cNvPr id="30" name="TextBox 29"/>
              <p:cNvSpPr txBox="1"/>
              <p:nvPr/>
            </p:nvSpPr>
            <p:spPr>
              <a:xfrm>
                <a:off x="7230196" y="3058180"/>
                <a:ext cx="431439" cy="523220"/>
              </a:xfrm>
              <a:prstGeom prst="rect">
                <a:avLst/>
              </a:prstGeom>
              <a:noFill/>
            </p:spPr>
            <p:txBody>
              <a:bodyPr wrap="square" rtlCol="0" anchor="ctr">
                <a:spAutoFit/>
              </a:bodyPr>
              <a:lstStyle/>
              <a:p>
                <a:pPr algn="ctr"/>
                <a:r>
                  <a:rPr lang="en-US" sz="2800" b="1" smtClean="0">
                    <a:solidFill>
                      <a:srgbClr val="FF0000"/>
                    </a:solidFill>
                  </a:rPr>
                  <a:t>X</a:t>
                </a:r>
                <a:endParaRPr lang="en-US" sz="2800" b="1">
                  <a:solidFill>
                    <a:srgbClr val="FF0000"/>
                  </a:solidFill>
                </a:endParaRPr>
              </a:p>
            </p:txBody>
          </p:sp>
          <p:sp>
            <p:nvSpPr>
              <p:cNvPr id="31" name="TextBox 30"/>
              <p:cNvSpPr txBox="1"/>
              <p:nvPr/>
            </p:nvSpPr>
            <p:spPr>
              <a:xfrm>
                <a:off x="7227473" y="3969859"/>
                <a:ext cx="431439" cy="523220"/>
              </a:xfrm>
              <a:prstGeom prst="rect">
                <a:avLst/>
              </a:prstGeom>
              <a:noFill/>
            </p:spPr>
            <p:txBody>
              <a:bodyPr wrap="square" rtlCol="0" anchor="ctr">
                <a:spAutoFit/>
              </a:bodyPr>
              <a:lstStyle/>
              <a:p>
                <a:pPr algn="ctr"/>
                <a:r>
                  <a:rPr lang="en-US" sz="2800" b="1" smtClean="0">
                    <a:solidFill>
                      <a:srgbClr val="FF0000"/>
                    </a:solidFill>
                  </a:rPr>
                  <a:t>X</a:t>
                </a:r>
                <a:endParaRPr lang="en-US" sz="2800" b="1">
                  <a:solidFill>
                    <a:srgbClr val="FF0000"/>
                  </a:solidFill>
                </a:endParaRPr>
              </a:p>
            </p:txBody>
          </p:sp>
          <p:sp>
            <p:nvSpPr>
              <p:cNvPr id="32" name="TextBox 31"/>
              <p:cNvSpPr txBox="1"/>
              <p:nvPr/>
            </p:nvSpPr>
            <p:spPr>
              <a:xfrm>
                <a:off x="7227472" y="4886980"/>
                <a:ext cx="431439" cy="523220"/>
              </a:xfrm>
              <a:prstGeom prst="rect">
                <a:avLst/>
              </a:prstGeom>
              <a:noFill/>
            </p:spPr>
            <p:txBody>
              <a:bodyPr wrap="square" rtlCol="0" anchor="ctr">
                <a:spAutoFit/>
              </a:bodyPr>
              <a:lstStyle/>
              <a:p>
                <a:pPr algn="ctr"/>
                <a:r>
                  <a:rPr lang="en-US" sz="2800" b="1" smtClean="0">
                    <a:solidFill>
                      <a:srgbClr val="FF0000"/>
                    </a:solidFill>
                  </a:rPr>
                  <a:t>X</a:t>
                </a:r>
                <a:endParaRPr lang="en-US" sz="2800" b="1">
                  <a:solidFill>
                    <a:srgbClr val="FF0000"/>
                  </a:solidFill>
                </a:endParaRPr>
              </a:p>
            </p:txBody>
          </p:sp>
          <p:sp>
            <p:nvSpPr>
              <p:cNvPr id="33" name="TextBox 32"/>
              <p:cNvSpPr txBox="1"/>
              <p:nvPr/>
            </p:nvSpPr>
            <p:spPr>
              <a:xfrm>
                <a:off x="8862239" y="2132556"/>
                <a:ext cx="431439" cy="523220"/>
              </a:xfrm>
              <a:prstGeom prst="rect">
                <a:avLst/>
              </a:prstGeom>
              <a:noFill/>
            </p:spPr>
            <p:txBody>
              <a:bodyPr wrap="square" rtlCol="0" anchor="ctr">
                <a:spAutoFit/>
              </a:bodyPr>
              <a:lstStyle/>
              <a:p>
                <a:pPr algn="ctr"/>
                <a:r>
                  <a:rPr lang="en-US" sz="2800" b="1" smtClean="0">
                    <a:solidFill>
                      <a:srgbClr val="FF0000"/>
                    </a:solidFill>
                  </a:rPr>
                  <a:t>X</a:t>
                </a:r>
                <a:endParaRPr lang="en-US" sz="2800" b="1">
                  <a:solidFill>
                    <a:srgbClr val="FF0000"/>
                  </a:solidFill>
                </a:endParaRPr>
              </a:p>
            </p:txBody>
          </p:sp>
          <p:sp>
            <p:nvSpPr>
              <p:cNvPr id="34" name="TextBox 33"/>
              <p:cNvSpPr txBox="1"/>
              <p:nvPr/>
            </p:nvSpPr>
            <p:spPr>
              <a:xfrm>
                <a:off x="8864961" y="3057136"/>
                <a:ext cx="431439" cy="523220"/>
              </a:xfrm>
              <a:prstGeom prst="rect">
                <a:avLst/>
              </a:prstGeom>
              <a:noFill/>
            </p:spPr>
            <p:txBody>
              <a:bodyPr wrap="square" rtlCol="0" anchor="ctr">
                <a:spAutoFit/>
              </a:bodyPr>
              <a:lstStyle/>
              <a:p>
                <a:pPr algn="ctr"/>
                <a:r>
                  <a:rPr lang="en-US" sz="2800" b="1" smtClean="0">
                    <a:solidFill>
                      <a:srgbClr val="FF0000"/>
                    </a:solidFill>
                  </a:rPr>
                  <a:t>X</a:t>
                </a:r>
                <a:endParaRPr lang="en-US" sz="2800" b="1">
                  <a:solidFill>
                    <a:srgbClr val="FF0000"/>
                  </a:solidFill>
                </a:endParaRPr>
              </a:p>
            </p:txBody>
          </p:sp>
          <p:sp>
            <p:nvSpPr>
              <p:cNvPr id="35" name="TextBox 34"/>
              <p:cNvSpPr txBox="1"/>
              <p:nvPr/>
            </p:nvSpPr>
            <p:spPr>
              <a:xfrm>
                <a:off x="8862238" y="3968815"/>
                <a:ext cx="431439" cy="523220"/>
              </a:xfrm>
              <a:prstGeom prst="rect">
                <a:avLst/>
              </a:prstGeom>
              <a:noFill/>
            </p:spPr>
            <p:txBody>
              <a:bodyPr wrap="square" rtlCol="0" anchor="ctr">
                <a:spAutoFit/>
              </a:bodyPr>
              <a:lstStyle/>
              <a:p>
                <a:pPr algn="ctr"/>
                <a:r>
                  <a:rPr lang="en-US" sz="2800" b="1" smtClean="0">
                    <a:solidFill>
                      <a:srgbClr val="FF0000"/>
                    </a:solidFill>
                  </a:rPr>
                  <a:t>X</a:t>
                </a:r>
                <a:endParaRPr lang="en-US" sz="2800" b="1">
                  <a:solidFill>
                    <a:srgbClr val="FF0000"/>
                  </a:solidFill>
                </a:endParaRPr>
              </a:p>
            </p:txBody>
          </p:sp>
          <p:sp>
            <p:nvSpPr>
              <p:cNvPr id="36" name="TextBox 35"/>
              <p:cNvSpPr txBox="1"/>
              <p:nvPr/>
            </p:nvSpPr>
            <p:spPr>
              <a:xfrm>
                <a:off x="8862237" y="4885936"/>
                <a:ext cx="431439" cy="523220"/>
              </a:xfrm>
              <a:prstGeom prst="rect">
                <a:avLst/>
              </a:prstGeom>
              <a:noFill/>
            </p:spPr>
            <p:txBody>
              <a:bodyPr wrap="square" rtlCol="0" anchor="ctr">
                <a:spAutoFit/>
              </a:bodyPr>
              <a:lstStyle/>
              <a:p>
                <a:pPr algn="ctr"/>
                <a:r>
                  <a:rPr lang="en-US" sz="2800" b="1" dirty="0" smtClean="0">
                    <a:solidFill>
                      <a:srgbClr val="FF0000"/>
                    </a:solidFill>
                  </a:rPr>
                  <a:t>X</a:t>
                </a:r>
                <a:endParaRPr lang="en-US" sz="2800" b="1" dirty="0">
                  <a:solidFill>
                    <a:srgbClr val="FF0000"/>
                  </a:solidFill>
                </a:endParaRPr>
              </a:p>
            </p:txBody>
          </p:sp>
          <p:sp>
            <p:nvSpPr>
              <p:cNvPr id="37" name="TextBox 36"/>
              <p:cNvSpPr txBox="1"/>
              <p:nvPr/>
            </p:nvSpPr>
            <p:spPr>
              <a:xfrm>
                <a:off x="10386239" y="2120626"/>
                <a:ext cx="431439" cy="523220"/>
              </a:xfrm>
              <a:prstGeom prst="rect">
                <a:avLst/>
              </a:prstGeom>
              <a:noFill/>
            </p:spPr>
            <p:txBody>
              <a:bodyPr wrap="square" rtlCol="0" anchor="ctr">
                <a:spAutoFit/>
              </a:bodyPr>
              <a:lstStyle/>
              <a:p>
                <a:pPr algn="ctr"/>
                <a:r>
                  <a:rPr lang="en-US" sz="2800" b="1" smtClean="0">
                    <a:solidFill>
                      <a:srgbClr val="FF0000"/>
                    </a:solidFill>
                  </a:rPr>
                  <a:t>X</a:t>
                </a:r>
                <a:endParaRPr lang="en-US" sz="2800" b="1">
                  <a:solidFill>
                    <a:srgbClr val="FF0000"/>
                  </a:solidFill>
                </a:endParaRPr>
              </a:p>
            </p:txBody>
          </p:sp>
          <p:sp>
            <p:nvSpPr>
              <p:cNvPr id="38" name="TextBox 37"/>
              <p:cNvSpPr txBox="1"/>
              <p:nvPr/>
            </p:nvSpPr>
            <p:spPr>
              <a:xfrm>
                <a:off x="10388961" y="3045206"/>
                <a:ext cx="431439" cy="523220"/>
              </a:xfrm>
              <a:prstGeom prst="rect">
                <a:avLst/>
              </a:prstGeom>
              <a:noFill/>
            </p:spPr>
            <p:txBody>
              <a:bodyPr wrap="square" rtlCol="0" anchor="ctr">
                <a:spAutoFit/>
              </a:bodyPr>
              <a:lstStyle/>
              <a:p>
                <a:pPr algn="ctr"/>
                <a:r>
                  <a:rPr lang="en-US" sz="2800" b="1" smtClean="0">
                    <a:solidFill>
                      <a:srgbClr val="FF0000"/>
                    </a:solidFill>
                  </a:rPr>
                  <a:t>X</a:t>
                </a:r>
                <a:endParaRPr lang="en-US" sz="2800" b="1">
                  <a:solidFill>
                    <a:srgbClr val="FF0000"/>
                  </a:solidFill>
                </a:endParaRPr>
              </a:p>
            </p:txBody>
          </p:sp>
          <p:sp>
            <p:nvSpPr>
              <p:cNvPr id="39" name="TextBox 38"/>
              <p:cNvSpPr txBox="1"/>
              <p:nvPr/>
            </p:nvSpPr>
            <p:spPr>
              <a:xfrm>
                <a:off x="10386238" y="3956885"/>
                <a:ext cx="431439" cy="523220"/>
              </a:xfrm>
              <a:prstGeom prst="rect">
                <a:avLst/>
              </a:prstGeom>
              <a:noFill/>
            </p:spPr>
            <p:txBody>
              <a:bodyPr wrap="square" rtlCol="0" anchor="ctr">
                <a:spAutoFit/>
              </a:bodyPr>
              <a:lstStyle/>
              <a:p>
                <a:pPr algn="ctr"/>
                <a:r>
                  <a:rPr lang="en-US" sz="2800" b="1" smtClean="0">
                    <a:solidFill>
                      <a:srgbClr val="FF0000"/>
                    </a:solidFill>
                  </a:rPr>
                  <a:t>X</a:t>
                </a:r>
                <a:endParaRPr lang="en-US" sz="2800" b="1">
                  <a:solidFill>
                    <a:srgbClr val="FF0000"/>
                  </a:solidFill>
                </a:endParaRPr>
              </a:p>
            </p:txBody>
          </p:sp>
          <p:sp>
            <p:nvSpPr>
              <p:cNvPr id="40" name="TextBox 39"/>
              <p:cNvSpPr txBox="1"/>
              <p:nvPr/>
            </p:nvSpPr>
            <p:spPr>
              <a:xfrm>
                <a:off x="10386237" y="4874006"/>
                <a:ext cx="431439" cy="523220"/>
              </a:xfrm>
              <a:prstGeom prst="rect">
                <a:avLst/>
              </a:prstGeom>
              <a:noFill/>
            </p:spPr>
            <p:txBody>
              <a:bodyPr wrap="square" rtlCol="0" anchor="ctr">
                <a:spAutoFit/>
              </a:bodyPr>
              <a:lstStyle/>
              <a:p>
                <a:pPr algn="ctr"/>
                <a:r>
                  <a:rPr lang="en-US" sz="2800" b="1" smtClean="0">
                    <a:solidFill>
                      <a:srgbClr val="FF0000"/>
                    </a:solidFill>
                  </a:rPr>
                  <a:t>X</a:t>
                </a:r>
                <a:endParaRPr lang="en-US" sz="2800" b="1">
                  <a:solidFill>
                    <a:srgbClr val="FF0000"/>
                  </a:solidFill>
                </a:endParaRPr>
              </a:p>
            </p:txBody>
          </p:sp>
        </p:grpSp>
        <p:sp>
          <p:nvSpPr>
            <p:cNvPr id="42" name="TextBox 41"/>
            <p:cNvSpPr txBox="1"/>
            <p:nvPr/>
          </p:nvSpPr>
          <p:spPr>
            <a:xfrm flipH="1">
              <a:off x="4181383" y="5726461"/>
              <a:ext cx="5724617" cy="830997"/>
            </a:xfrm>
            <a:prstGeom prst="rect">
              <a:avLst/>
            </a:prstGeom>
            <a:noFill/>
          </p:spPr>
          <p:txBody>
            <a:bodyPr wrap="square" rtlCol="0">
              <a:spAutoFit/>
            </a:bodyPr>
            <a:lstStyle/>
            <a:p>
              <a:pPr algn="ctr"/>
              <a:r>
                <a:rPr lang="en-US" sz="2400"/>
                <a:t>S</a:t>
              </a:r>
              <a:r>
                <a:rPr lang="en-US" sz="2400" smtClean="0"/>
                <a:t>ignificantly reduce </a:t>
              </a:r>
              <a:r>
                <a:rPr lang="en-US" sz="2400" dirty="0" smtClean="0"/>
                <a:t>the need for Distribution Point servers</a:t>
              </a:r>
              <a:endParaRPr lang="en-US" sz="2400" dirty="0"/>
            </a:p>
          </p:txBody>
        </p:sp>
      </p:grpSp>
    </p:spTree>
    <p:extLst>
      <p:ext uri="{BB962C8B-B14F-4D97-AF65-F5344CB8AC3E}">
        <p14:creationId xmlns:p14="http://schemas.microsoft.com/office/powerpoint/2010/main" val="19090534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3733800" y="5759798"/>
            <a:ext cx="6161314" cy="830997"/>
          </a:xfrm>
          <a:prstGeom prst="rect">
            <a:avLst/>
          </a:prstGeom>
          <a:noFill/>
        </p:spPr>
        <p:txBody>
          <a:bodyPr wrap="square" rtlCol="0">
            <a:spAutoFit/>
          </a:bodyPr>
          <a:lstStyle/>
          <a:p>
            <a:pPr algn="ctr"/>
            <a:r>
              <a:rPr lang="en-US" sz="2400" dirty="0" smtClean="0"/>
              <a:t>Repurpose Distribution Point hardware </a:t>
            </a:r>
            <a:r>
              <a:rPr lang="en-US" sz="2400" smtClean="0"/>
              <a:t>and support resources </a:t>
            </a:r>
            <a:r>
              <a:rPr lang="en-US" sz="2400" dirty="0" smtClean="0"/>
              <a:t>to other use cases</a:t>
            </a:r>
            <a:endParaRPr lang="en-US" sz="2400" dirty="0"/>
          </a:p>
        </p:txBody>
      </p:sp>
      <p:grpSp>
        <p:nvGrpSpPr>
          <p:cNvPr id="189" name="Group 188"/>
          <p:cNvGrpSpPr/>
          <p:nvPr/>
        </p:nvGrpSpPr>
        <p:grpSpPr>
          <a:xfrm>
            <a:off x="152400" y="1803620"/>
            <a:ext cx="11471287" cy="3682780"/>
            <a:chOff x="152400" y="1803620"/>
            <a:chExt cx="11471287" cy="3682780"/>
          </a:xfrm>
        </p:grpSpPr>
        <p:cxnSp>
          <p:nvCxnSpPr>
            <p:cNvPr id="165" name="Elbow Connector 164"/>
            <p:cNvCxnSpPr>
              <a:stCxn id="159" idx="1"/>
              <a:endCxn id="168" idx="1"/>
            </p:cNvCxnSpPr>
            <p:nvPr/>
          </p:nvCxnSpPr>
          <p:spPr>
            <a:xfrm rot="10800000" flipV="1">
              <a:off x="2784378" y="2340348"/>
              <a:ext cx="12700" cy="968186"/>
            </a:xfrm>
            <a:prstGeom prst="bentConnector3">
              <a:avLst>
                <a:gd name="adj1" fmla="val 1026441"/>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204" name="Trapezoid 203"/>
            <p:cNvSpPr/>
            <p:nvPr/>
          </p:nvSpPr>
          <p:spPr>
            <a:xfrm rot="16200000" flipH="1">
              <a:off x="310211" y="3180628"/>
              <a:ext cx="3581398" cy="827381"/>
            </a:xfrm>
            <a:prstGeom prst="trapezoid">
              <a:avLst>
                <a:gd name="adj" fmla="val 155347"/>
              </a:avLst>
            </a:prstGeom>
            <a:solidFill>
              <a:schemeClr val="accent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grpSp>
          <p:nvGrpSpPr>
            <p:cNvPr id="19" name="Group 18"/>
            <p:cNvGrpSpPr/>
            <p:nvPr/>
          </p:nvGrpSpPr>
          <p:grpSpPr>
            <a:xfrm>
              <a:off x="152400" y="2794218"/>
              <a:ext cx="1796472" cy="2185860"/>
              <a:chOff x="228600" y="2895600"/>
              <a:chExt cx="1796472" cy="2185860"/>
            </a:xfrm>
          </p:grpSpPr>
          <p:grpSp>
            <p:nvGrpSpPr>
              <p:cNvPr id="17" name="Group 16"/>
              <p:cNvGrpSpPr/>
              <p:nvPr/>
            </p:nvGrpSpPr>
            <p:grpSpPr>
              <a:xfrm>
                <a:off x="228600" y="2895600"/>
                <a:ext cx="1796472" cy="2185860"/>
                <a:chOff x="233018" y="2874310"/>
                <a:chExt cx="1796472" cy="2185860"/>
              </a:xfrm>
            </p:grpSpPr>
            <p:sp>
              <p:nvSpPr>
                <p:cNvPr id="368" name="Content Placeholder 9"/>
                <p:cNvSpPr txBox="1">
                  <a:spLocks noChangeAspect="1"/>
                </p:cNvSpPr>
                <p:nvPr/>
              </p:nvSpPr>
              <p:spPr bwMode="auto">
                <a:xfrm>
                  <a:off x="233018" y="4675487"/>
                  <a:ext cx="1796472" cy="384683"/>
                </a:xfrm>
                <a:prstGeom prst="rect">
                  <a:avLst/>
                </a:prstGeom>
                <a:noFill/>
                <a:ln w="9525">
                  <a:noFill/>
                  <a:miter lim="800000"/>
                  <a:headEnd/>
                  <a:tailEnd/>
                </a:ln>
              </p:spPr>
              <p:txBody>
                <a:bodyPr>
                  <a:prstTxWarp prst="textNoShape">
                    <a:avLst/>
                  </a:prstTxWarp>
                </a:bodyPr>
                <a:lstStyle/>
                <a:p>
                  <a:pPr algn="ctr">
                    <a:spcBef>
                      <a:spcPct val="20000"/>
                    </a:spcBef>
                  </a:pPr>
                  <a:r>
                    <a:rPr lang="en-US" sz="1600" b="1" dirty="0" smtClean="0">
                      <a:solidFill>
                        <a:schemeClr val="accent1"/>
                      </a:solidFill>
                      <a:latin typeface="Arial" panose="020B0604020202020204" pitchFamily="34" charset="0"/>
                      <a:ea typeface="Univers 65 Bold" pitchFamily="-104" charset="0"/>
                      <a:cs typeface="Arial" panose="020B0604020202020204" pitchFamily="34" charset="0"/>
                    </a:rPr>
                    <a:t>Microsoft SCCM</a:t>
                  </a:r>
                  <a:endParaRPr lang="en-US" sz="1600" b="1" dirty="0">
                    <a:solidFill>
                      <a:schemeClr val="accent1"/>
                    </a:solidFill>
                    <a:latin typeface="Arial" panose="020B0604020202020204" pitchFamily="34" charset="0"/>
                    <a:ea typeface="Univers 65 Bold" pitchFamily="-104" charset="0"/>
                    <a:cs typeface="Arial" panose="020B0604020202020204" pitchFamily="34" charset="0"/>
                  </a:endParaRPr>
                </a:p>
              </p:txBody>
            </p:sp>
            <p:sp>
              <p:nvSpPr>
                <p:cNvPr id="371" name="Oval 370"/>
                <p:cNvSpPr/>
                <p:nvPr/>
              </p:nvSpPr>
              <p:spPr>
                <a:xfrm>
                  <a:off x="353322" y="2874310"/>
                  <a:ext cx="1573952" cy="1623613"/>
                </a:xfrm>
                <a:prstGeom prst="ellipse">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sz="2400" dirty="0">
                    <a:solidFill>
                      <a:srgbClr val="46555F"/>
                    </a:solidFill>
                    <a:latin typeface="Arial" panose="020B0604020202020204" pitchFamily="34" charset="0"/>
                    <a:cs typeface="Arial" panose="020B0604020202020204" pitchFamily="34" charset="0"/>
                  </a:endParaRPr>
                </a:p>
              </p:txBody>
            </p:sp>
          </p:grpSp>
          <p:pic>
            <p:nvPicPr>
              <p:cNvPr id="10" name="Picture 9"/>
              <p:cNvPicPr>
                <a:picLocks noChangeAspect="1"/>
              </p:cNvPicPr>
              <p:nvPr/>
            </p:nvPicPr>
            <p:blipFill>
              <a:blip r:embed="rId3"/>
              <a:stretch>
                <a:fillRect/>
              </a:stretch>
            </p:blipFill>
            <p:spPr>
              <a:xfrm>
                <a:off x="618192" y="3199356"/>
                <a:ext cx="1010624" cy="1010624"/>
              </a:xfrm>
              <a:prstGeom prst="rect">
                <a:avLst/>
              </a:prstGeom>
            </p:spPr>
          </p:pic>
        </p:gr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90378" y="1821225"/>
              <a:ext cx="731210" cy="792463"/>
            </a:xfrm>
            <a:prstGeom prst="rect">
              <a:avLst/>
            </a:prstGeom>
          </p:spPr>
        </p:pic>
        <p:pic>
          <p:nvPicPr>
            <p:cNvPr id="124" name="Picture 12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14217" y="1821224"/>
              <a:ext cx="731210" cy="792463"/>
            </a:xfrm>
            <a:prstGeom prst="rect">
              <a:avLst/>
            </a:prstGeom>
          </p:spPr>
        </p:pic>
        <p:pic>
          <p:nvPicPr>
            <p:cNvPr id="125" name="Picture 1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79644" y="2778483"/>
              <a:ext cx="731210" cy="792463"/>
            </a:xfrm>
            <a:prstGeom prst="rect">
              <a:avLst/>
            </a:prstGeom>
          </p:spPr>
        </p:pic>
        <p:pic>
          <p:nvPicPr>
            <p:cNvPr id="126" name="Picture 12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3483" y="2778482"/>
              <a:ext cx="731210" cy="792463"/>
            </a:xfrm>
            <a:prstGeom prst="rect">
              <a:avLst/>
            </a:prstGeom>
          </p:spPr>
        </p:pic>
        <p:pic>
          <p:nvPicPr>
            <p:cNvPr id="129" name="Picture 1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77140" y="3736679"/>
              <a:ext cx="731210" cy="792463"/>
            </a:xfrm>
            <a:prstGeom prst="rect">
              <a:avLst/>
            </a:prstGeom>
          </p:spPr>
        </p:pic>
        <p:pic>
          <p:nvPicPr>
            <p:cNvPr id="130" name="Picture 12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0979" y="3736678"/>
              <a:ext cx="731210" cy="792463"/>
            </a:xfrm>
            <a:prstGeom prst="rect">
              <a:avLst/>
            </a:prstGeom>
          </p:spPr>
        </p:pic>
        <p:pic>
          <p:nvPicPr>
            <p:cNvPr id="131" name="Picture 13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66406" y="4693937"/>
              <a:ext cx="731210" cy="792463"/>
            </a:xfrm>
            <a:prstGeom prst="rect">
              <a:avLst/>
            </a:prstGeom>
          </p:spPr>
        </p:pic>
        <p:pic>
          <p:nvPicPr>
            <p:cNvPr id="132" name="Picture 13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90245" y="4693936"/>
              <a:ext cx="731210" cy="792463"/>
            </a:xfrm>
            <a:prstGeom prst="rect">
              <a:avLst/>
            </a:prstGeom>
          </p:spPr>
        </p:pic>
        <p:grpSp>
          <p:nvGrpSpPr>
            <p:cNvPr id="133" name="Group 132"/>
            <p:cNvGrpSpPr/>
            <p:nvPr/>
          </p:nvGrpSpPr>
          <p:grpSpPr>
            <a:xfrm>
              <a:off x="6333742" y="1820266"/>
              <a:ext cx="2265783" cy="1749722"/>
              <a:chOff x="5684314" y="1573217"/>
              <a:chExt cx="2265783" cy="1749722"/>
            </a:xfrm>
          </p:grpSpPr>
          <p:pic>
            <p:nvPicPr>
              <p:cNvPr id="134" name="Picture 13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95048" y="1573218"/>
                <a:ext cx="731210" cy="792463"/>
              </a:xfrm>
              <a:prstGeom prst="rect">
                <a:avLst/>
              </a:prstGeom>
            </p:spPr>
          </p:pic>
          <p:pic>
            <p:nvPicPr>
              <p:cNvPr id="135" name="Picture 13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18887" y="1573217"/>
                <a:ext cx="731210" cy="792463"/>
              </a:xfrm>
              <a:prstGeom prst="rect">
                <a:avLst/>
              </a:prstGeom>
            </p:spPr>
          </p:pic>
          <p:pic>
            <p:nvPicPr>
              <p:cNvPr id="136" name="Picture 13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84314" y="2530476"/>
                <a:ext cx="731210" cy="792463"/>
              </a:xfrm>
              <a:prstGeom prst="rect">
                <a:avLst/>
              </a:prstGeom>
            </p:spPr>
          </p:pic>
          <p:pic>
            <p:nvPicPr>
              <p:cNvPr id="137" name="Picture 13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8153" y="2530475"/>
                <a:ext cx="731210" cy="792463"/>
              </a:xfrm>
              <a:prstGeom prst="rect">
                <a:avLst/>
              </a:prstGeom>
            </p:spPr>
          </p:pic>
        </p:grpSp>
        <p:grpSp>
          <p:nvGrpSpPr>
            <p:cNvPr id="138" name="Group 137"/>
            <p:cNvGrpSpPr/>
            <p:nvPr/>
          </p:nvGrpSpPr>
          <p:grpSpPr>
            <a:xfrm>
              <a:off x="6320504" y="3735720"/>
              <a:ext cx="2265783" cy="1749722"/>
              <a:chOff x="5684314" y="1573217"/>
              <a:chExt cx="2265783" cy="1749722"/>
            </a:xfrm>
          </p:grpSpPr>
          <p:pic>
            <p:nvPicPr>
              <p:cNvPr id="139" name="Picture 13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95048" y="1573218"/>
                <a:ext cx="731210" cy="792463"/>
              </a:xfrm>
              <a:prstGeom prst="rect">
                <a:avLst/>
              </a:prstGeom>
            </p:spPr>
          </p:pic>
          <p:pic>
            <p:nvPicPr>
              <p:cNvPr id="140" name="Picture 13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18887" y="1573217"/>
                <a:ext cx="731210" cy="792463"/>
              </a:xfrm>
              <a:prstGeom prst="rect">
                <a:avLst/>
              </a:prstGeom>
            </p:spPr>
          </p:pic>
          <p:pic>
            <p:nvPicPr>
              <p:cNvPr id="141" name="Picture 14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84314" y="2530476"/>
                <a:ext cx="731210" cy="792463"/>
              </a:xfrm>
              <a:prstGeom prst="rect">
                <a:avLst/>
              </a:prstGeom>
            </p:spPr>
          </p:pic>
          <p:pic>
            <p:nvPicPr>
              <p:cNvPr id="142" name="Picture 14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8153" y="2530475"/>
                <a:ext cx="731210" cy="792463"/>
              </a:xfrm>
              <a:prstGeom prst="rect">
                <a:avLst/>
              </a:prstGeom>
            </p:spPr>
          </p:pic>
        </p:grpSp>
        <p:grpSp>
          <p:nvGrpSpPr>
            <p:cNvPr id="143" name="Group 142"/>
            <p:cNvGrpSpPr/>
            <p:nvPr/>
          </p:nvGrpSpPr>
          <p:grpSpPr>
            <a:xfrm>
              <a:off x="9357904" y="1817436"/>
              <a:ext cx="2265783" cy="1749722"/>
              <a:chOff x="5684314" y="1573217"/>
              <a:chExt cx="2265783" cy="1749722"/>
            </a:xfrm>
          </p:grpSpPr>
          <p:pic>
            <p:nvPicPr>
              <p:cNvPr id="144" name="Picture 14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95048" y="1573218"/>
                <a:ext cx="731210" cy="792463"/>
              </a:xfrm>
              <a:prstGeom prst="rect">
                <a:avLst/>
              </a:prstGeom>
            </p:spPr>
          </p:pic>
          <p:pic>
            <p:nvPicPr>
              <p:cNvPr id="145" name="Picture 14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18887" y="1573217"/>
                <a:ext cx="731210" cy="792463"/>
              </a:xfrm>
              <a:prstGeom prst="rect">
                <a:avLst/>
              </a:prstGeom>
            </p:spPr>
          </p:pic>
          <p:pic>
            <p:nvPicPr>
              <p:cNvPr id="146" name="Picture 14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84314" y="2530476"/>
                <a:ext cx="731210" cy="792463"/>
              </a:xfrm>
              <a:prstGeom prst="rect">
                <a:avLst/>
              </a:prstGeom>
            </p:spPr>
          </p:pic>
          <p:pic>
            <p:nvPicPr>
              <p:cNvPr id="147" name="Picture 14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8153" y="2530475"/>
                <a:ext cx="731210" cy="792463"/>
              </a:xfrm>
              <a:prstGeom prst="rect">
                <a:avLst/>
              </a:prstGeom>
            </p:spPr>
          </p:pic>
        </p:grpSp>
        <p:grpSp>
          <p:nvGrpSpPr>
            <p:cNvPr id="148" name="Group 147"/>
            <p:cNvGrpSpPr/>
            <p:nvPr/>
          </p:nvGrpSpPr>
          <p:grpSpPr>
            <a:xfrm>
              <a:off x="9353746" y="3735719"/>
              <a:ext cx="2265783" cy="1749722"/>
              <a:chOff x="5684314" y="1573217"/>
              <a:chExt cx="2265783" cy="1749722"/>
            </a:xfrm>
          </p:grpSpPr>
          <p:pic>
            <p:nvPicPr>
              <p:cNvPr id="149" name="Picture 14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95048" y="1573218"/>
                <a:ext cx="731210" cy="792463"/>
              </a:xfrm>
              <a:prstGeom prst="rect">
                <a:avLst/>
              </a:prstGeom>
            </p:spPr>
          </p:pic>
          <p:pic>
            <p:nvPicPr>
              <p:cNvPr id="150" name="Picture 14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18887" y="1573217"/>
                <a:ext cx="731210" cy="792463"/>
              </a:xfrm>
              <a:prstGeom prst="rect">
                <a:avLst/>
              </a:prstGeom>
            </p:spPr>
          </p:pic>
          <p:pic>
            <p:nvPicPr>
              <p:cNvPr id="151" name="Picture 15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84314" y="2530476"/>
                <a:ext cx="731210" cy="792463"/>
              </a:xfrm>
              <a:prstGeom prst="rect">
                <a:avLst/>
              </a:prstGeom>
            </p:spPr>
          </p:pic>
          <p:pic>
            <p:nvPicPr>
              <p:cNvPr id="152" name="Picture 15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8153" y="2530475"/>
                <a:ext cx="731210" cy="792463"/>
              </a:xfrm>
              <a:prstGeom prst="rect">
                <a:avLst/>
              </a:prstGeom>
            </p:spPr>
          </p:pic>
        </p:grpSp>
        <p:cxnSp>
          <p:nvCxnSpPr>
            <p:cNvPr id="158" name="Straight Connector 157"/>
            <p:cNvCxnSpPr/>
            <p:nvPr/>
          </p:nvCxnSpPr>
          <p:spPr>
            <a:xfrm flipH="1">
              <a:off x="3082489" y="3308533"/>
              <a:ext cx="204171"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pic>
          <p:nvPicPr>
            <p:cNvPr id="159" name="Picture 15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84378" y="2184618"/>
              <a:ext cx="298111" cy="311459"/>
            </a:xfrm>
            <a:prstGeom prst="rect">
              <a:avLst/>
            </a:prstGeom>
          </p:spPr>
        </p:pic>
        <p:pic>
          <p:nvPicPr>
            <p:cNvPr id="168" name="Picture 16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84378" y="3152804"/>
              <a:ext cx="298111" cy="311459"/>
            </a:xfrm>
            <a:prstGeom prst="rect">
              <a:avLst/>
            </a:prstGeom>
          </p:spPr>
        </p:pic>
        <p:pic>
          <p:nvPicPr>
            <p:cNvPr id="169" name="Picture 16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84378" y="4106372"/>
              <a:ext cx="298111" cy="311459"/>
            </a:xfrm>
            <a:prstGeom prst="rect">
              <a:avLst/>
            </a:prstGeom>
          </p:spPr>
        </p:pic>
        <p:pic>
          <p:nvPicPr>
            <p:cNvPr id="170" name="Picture 16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84378" y="5059940"/>
              <a:ext cx="298111" cy="311459"/>
            </a:xfrm>
            <a:prstGeom prst="rect">
              <a:avLst/>
            </a:prstGeom>
          </p:spPr>
        </p:pic>
        <p:cxnSp>
          <p:nvCxnSpPr>
            <p:cNvPr id="171" name="Straight Connector 170"/>
            <p:cNvCxnSpPr/>
            <p:nvPr/>
          </p:nvCxnSpPr>
          <p:spPr>
            <a:xfrm flipH="1">
              <a:off x="3086207" y="4273437"/>
              <a:ext cx="204171"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H="1">
              <a:off x="3086206" y="5219886"/>
              <a:ext cx="204171"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H="1">
              <a:off x="3087503" y="2340347"/>
              <a:ext cx="204171"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3" name="Elbow Connector 182"/>
            <p:cNvCxnSpPr>
              <a:stCxn id="168" idx="1"/>
              <a:endCxn id="169" idx="1"/>
            </p:cNvCxnSpPr>
            <p:nvPr/>
          </p:nvCxnSpPr>
          <p:spPr>
            <a:xfrm rot="10800000" flipV="1">
              <a:off x="2784378" y="3308534"/>
              <a:ext cx="12700" cy="953568"/>
            </a:xfrm>
            <a:prstGeom prst="bentConnector3">
              <a:avLst>
                <a:gd name="adj1" fmla="val 1026449"/>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6" name="Elbow Connector 185"/>
            <p:cNvCxnSpPr>
              <a:stCxn id="169" idx="1"/>
              <a:endCxn id="170" idx="1"/>
            </p:cNvCxnSpPr>
            <p:nvPr/>
          </p:nvCxnSpPr>
          <p:spPr>
            <a:xfrm rot="10800000" flipV="1">
              <a:off x="2784378" y="4262102"/>
              <a:ext cx="12700" cy="953568"/>
            </a:xfrm>
            <a:prstGeom prst="bentConnector3">
              <a:avLst>
                <a:gd name="adj1" fmla="val 1026449"/>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H="1">
              <a:off x="2514602" y="3708618"/>
              <a:ext cx="152398"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H="1">
              <a:off x="4021588" y="2340347"/>
              <a:ext cx="792629"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a:off x="4021587" y="3308533"/>
              <a:ext cx="792629"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H="1">
              <a:off x="4008350" y="4273437"/>
              <a:ext cx="792629"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4003560" y="5218998"/>
              <a:ext cx="792629"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a:off x="5545428" y="2340347"/>
              <a:ext cx="792629"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a:off x="5545427" y="3308533"/>
              <a:ext cx="792629"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a:off x="5532190" y="4273437"/>
              <a:ext cx="792629"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H="1">
              <a:off x="5527400" y="5218998"/>
              <a:ext cx="792629"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H="1">
              <a:off x="7075686" y="2343676"/>
              <a:ext cx="792629"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H="1">
              <a:off x="7075685" y="3311862"/>
              <a:ext cx="792629"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flipH="1">
              <a:off x="7062448" y="4276766"/>
              <a:ext cx="792629"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H="1">
              <a:off x="7057658" y="5222327"/>
              <a:ext cx="792629"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flipH="1">
              <a:off x="8599525" y="2340347"/>
              <a:ext cx="792629"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H="1">
              <a:off x="8599524" y="3308533"/>
              <a:ext cx="792629"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H="1">
              <a:off x="8586287" y="4273437"/>
              <a:ext cx="792629"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H="1">
              <a:off x="8581497" y="5218998"/>
              <a:ext cx="792629"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a:off x="10108928" y="2340347"/>
              <a:ext cx="792629"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a:off x="10108927" y="3308533"/>
              <a:ext cx="792629"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H="1">
              <a:off x="10095690" y="4273437"/>
              <a:ext cx="792629"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10090900" y="5218998"/>
              <a:ext cx="792629"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22" name="Title 3"/>
          <p:cNvSpPr>
            <a:spLocks noGrp="1"/>
          </p:cNvSpPr>
          <p:nvPr>
            <p:ph type="title"/>
          </p:nvPr>
        </p:nvSpPr>
        <p:spPr>
          <a:xfrm>
            <a:off x="914400" y="389403"/>
            <a:ext cx="10721900" cy="714052"/>
          </a:xfrm>
        </p:spPr>
        <p:txBody>
          <a:bodyPr>
            <a:normAutofit/>
          </a:bodyPr>
          <a:lstStyle/>
          <a:p>
            <a:r>
              <a:rPr lang="en-US" sz="2800" dirty="0" smtClean="0"/>
              <a:t>REDUCE DISTRIBUTION POINT OVERHEAD</a:t>
            </a:r>
            <a:endParaRPr lang="en-US" sz="3600" dirty="0"/>
          </a:p>
        </p:txBody>
      </p:sp>
      <p:sp>
        <p:nvSpPr>
          <p:cNvPr id="224" name="Text Placeholder 2"/>
          <p:cNvSpPr txBox="1">
            <a:spLocks/>
          </p:cNvSpPr>
          <p:nvPr/>
        </p:nvSpPr>
        <p:spPr>
          <a:xfrm>
            <a:off x="914400" y="918261"/>
            <a:ext cx="10515600" cy="4889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0" i="0" kern="1200">
                <a:solidFill>
                  <a:schemeClr val="tx1"/>
                </a:solidFill>
                <a:latin typeface="Arial Regular"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0" i="0" kern="1200">
                <a:solidFill>
                  <a:schemeClr val="tx1"/>
                </a:solidFill>
                <a:latin typeface="Arial Regular"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Arial Regular"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Regular" charset="0"/>
                <a:ea typeface="+mn-ea"/>
                <a:cs typeface="+mn-cs"/>
              </a:defRPr>
            </a:lvl4pPr>
            <a:lvl5pPr marL="2114550" indent="-285750" algn="l" defTabSz="914400" rtl="0" eaLnBrk="1" latinLnBrk="0" hangingPunct="1">
              <a:lnSpc>
                <a:spcPct val="90000"/>
              </a:lnSpc>
              <a:spcBef>
                <a:spcPts val="500"/>
              </a:spcBef>
              <a:buClr>
                <a:schemeClr val="accent1"/>
              </a:buClr>
              <a:buFont typeface="Arial" charset="0"/>
              <a:buChar char="•"/>
              <a:defRPr sz="1800" b="0" i="0" kern="1200">
                <a:solidFill>
                  <a:schemeClr val="tx1"/>
                </a:solidFill>
                <a:latin typeface="Arial Regular"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smtClean="0">
                <a:solidFill>
                  <a:schemeClr val="accent1"/>
                </a:solidFill>
              </a:rPr>
              <a:t>Faster software distribution with less hardware infrastructure</a:t>
            </a:r>
            <a:endParaRPr lang="en-US" sz="2400" dirty="0">
              <a:solidFill>
                <a:schemeClr val="accent1"/>
              </a:solidFill>
            </a:endParaRPr>
          </a:p>
        </p:txBody>
      </p:sp>
    </p:spTree>
    <p:extLst>
      <p:ext uri="{BB962C8B-B14F-4D97-AF65-F5344CB8AC3E}">
        <p14:creationId xmlns:p14="http://schemas.microsoft.com/office/powerpoint/2010/main" val="1836491464"/>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AGENDA</a:t>
            </a:r>
          </a:p>
        </p:txBody>
      </p:sp>
      <p:sp>
        <p:nvSpPr>
          <p:cNvPr id="8" name="Text Placeholder 7"/>
          <p:cNvSpPr>
            <a:spLocks noGrp="1"/>
          </p:cNvSpPr>
          <p:nvPr>
            <p:ph type="body" sz="quarter" idx="10"/>
          </p:nvPr>
        </p:nvSpPr>
        <p:spPr>
          <a:xfrm>
            <a:off x="609600" y="1524000"/>
            <a:ext cx="10972800" cy="4352952"/>
          </a:xfrm>
        </p:spPr>
        <p:txBody>
          <a:bodyPr anchor="t">
            <a:normAutofit/>
          </a:bodyPr>
          <a:lstStyle/>
          <a:p>
            <a:pPr marL="457200" indent="-457200">
              <a:lnSpc>
                <a:spcPct val="110000"/>
              </a:lnSpc>
              <a:spcBef>
                <a:spcPts val="2200"/>
              </a:spcBef>
              <a:buFont typeface="Arial" charset="0"/>
              <a:buChar char="•"/>
            </a:pPr>
            <a:r>
              <a:rPr lang="en-US" sz="2800" dirty="0" smtClean="0"/>
              <a:t>Software Distribution </a:t>
            </a:r>
            <a:r>
              <a:rPr lang="mr-IN" sz="2800" dirty="0" smtClean="0"/>
              <a:t>–</a:t>
            </a:r>
            <a:r>
              <a:rPr lang="en-US" sz="2800" dirty="0" smtClean="0"/>
              <a:t> The transition to continuous deployments</a:t>
            </a:r>
            <a:endParaRPr lang="en-US" sz="2800" dirty="0"/>
          </a:p>
          <a:p>
            <a:pPr marL="914400" lvl="1" indent="-457200">
              <a:lnSpc>
                <a:spcPct val="110000"/>
              </a:lnSpc>
              <a:spcBef>
                <a:spcPts val="2200"/>
              </a:spcBef>
              <a:buFont typeface="Arial" charset="0"/>
              <a:buChar char="•"/>
            </a:pPr>
            <a:r>
              <a:rPr lang="en-US" sz="2400" dirty="0"/>
              <a:t>Windows 10 </a:t>
            </a:r>
            <a:r>
              <a:rPr lang="mr-IN" sz="2400" dirty="0"/>
              <a:t>–</a:t>
            </a:r>
            <a:r>
              <a:rPr lang="en-US" sz="2400" dirty="0"/>
              <a:t> Migration to Windows as a Service</a:t>
            </a:r>
          </a:p>
          <a:p>
            <a:pPr marL="914400" lvl="1" indent="-457200">
              <a:lnSpc>
                <a:spcPct val="110000"/>
              </a:lnSpc>
              <a:spcBef>
                <a:spcPts val="2200"/>
              </a:spcBef>
              <a:buFont typeface="Arial" charset="0"/>
              <a:buChar char="•"/>
            </a:pPr>
            <a:r>
              <a:rPr lang="en-US" sz="2400" dirty="0" smtClean="0"/>
              <a:t>SCCM </a:t>
            </a:r>
            <a:r>
              <a:rPr lang="mr-IN" sz="2400" dirty="0"/>
              <a:t>–</a:t>
            </a:r>
            <a:r>
              <a:rPr lang="en-US" sz="2400" dirty="0"/>
              <a:t> The evolution of Distribution Point based </a:t>
            </a:r>
            <a:r>
              <a:rPr lang="en-US" sz="2400" dirty="0" smtClean="0"/>
              <a:t>infrastructure</a:t>
            </a:r>
            <a:endParaRPr lang="en-US" sz="2400" dirty="0"/>
          </a:p>
          <a:p>
            <a:pPr marL="457200" indent="-457200">
              <a:lnSpc>
                <a:spcPct val="110000"/>
              </a:lnSpc>
              <a:spcBef>
                <a:spcPts val="2200"/>
              </a:spcBef>
              <a:buFont typeface="Arial" charset="0"/>
              <a:buChar char="•"/>
            </a:pPr>
            <a:r>
              <a:rPr lang="en-US" sz="2800" dirty="0" smtClean="0"/>
              <a:t>Kollective </a:t>
            </a:r>
            <a:r>
              <a:rPr lang="mr-IN" sz="2800" dirty="0"/>
              <a:t>–</a:t>
            </a:r>
            <a:r>
              <a:rPr lang="en-US" sz="2800" dirty="0"/>
              <a:t> The market leader in peer-assisted </a:t>
            </a:r>
            <a:r>
              <a:rPr lang="en-US" sz="2800" dirty="0" smtClean="0"/>
              <a:t>distribution</a:t>
            </a:r>
          </a:p>
        </p:txBody>
      </p:sp>
      <p:sp>
        <p:nvSpPr>
          <p:cNvPr id="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B3408BC6-F5DA-43F7-955A-B2D6658FAE3E}" type="slidenum">
              <a:rPr lang="en-US" smtClean="0"/>
              <a:pPr/>
              <a:t>2</a:t>
            </a:fld>
            <a:endParaRPr lang="en-US" dirty="0"/>
          </a:p>
        </p:txBody>
      </p:sp>
    </p:spTree>
    <p:extLst>
      <p:ext uri="{BB962C8B-B14F-4D97-AF65-F5344CB8AC3E}">
        <p14:creationId xmlns:p14="http://schemas.microsoft.com/office/powerpoint/2010/main" val="50056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1939" y="2912145"/>
            <a:ext cx="1559462" cy="604778"/>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33354" y="5665870"/>
            <a:ext cx="1712437" cy="806468"/>
          </a:xfrm>
          <a:prstGeom prst="rect">
            <a:avLst/>
          </a:prstGeom>
        </p:spPr>
      </p:pic>
      <p:pic>
        <p:nvPicPr>
          <p:cNvPr id="31" name="Picture 3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6764" y="5675798"/>
            <a:ext cx="1473956" cy="828176"/>
          </a:xfrm>
          <a:prstGeom prst="rect">
            <a:avLst/>
          </a:prstGeom>
        </p:spPr>
      </p:pic>
      <p:sp>
        <p:nvSpPr>
          <p:cNvPr id="3" name="Title 2"/>
          <p:cNvSpPr>
            <a:spLocks noGrp="1"/>
          </p:cNvSpPr>
          <p:nvPr>
            <p:ph type="title"/>
          </p:nvPr>
        </p:nvSpPr>
        <p:spPr>
          <a:xfrm>
            <a:off x="471055" y="284443"/>
            <a:ext cx="11291454" cy="581359"/>
          </a:xfrm>
        </p:spPr>
        <p:txBody>
          <a:bodyPr/>
          <a:lstStyle/>
          <a:p>
            <a:pPr algn="ctr"/>
            <a:r>
              <a:rPr lang="en-US" sz="3200" dirty="0">
                <a:latin typeface="Arial"/>
              </a:rPr>
              <a:t>THE WORLD’S BIGGEST BRANDS TRUST KOLLECTIVE</a:t>
            </a:r>
          </a:p>
        </p:txBody>
      </p:sp>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53244" y="1316055"/>
            <a:ext cx="834086" cy="834086"/>
          </a:xfrm>
          <a:prstGeom prst="rect">
            <a:avLst/>
          </a:prstGeom>
        </p:spPr>
      </p:pic>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87485" y="3070965"/>
            <a:ext cx="1296600" cy="213939"/>
          </a:xfrm>
          <a:prstGeom prst="rect">
            <a:avLst/>
          </a:prstGeom>
        </p:spPr>
      </p:pic>
      <p:pic>
        <p:nvPicPr>
          <p:cNvPr id="9" name="Picture 8" descr="United_Technologies.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11634" y="4418609"/>
            <a:ext cx="1438556" cy="575422"/>
          </a:xfrm>
          <a:prstGeom prst="rect">
            <a:avLst/>
          </a:prstGeom>
        </p:spPr>
      </p:pic>
      <p:pic>
        <p:nvPicPr>
          <p:cNvPr id="11" name="Pictur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81901" y="4419600"/>
            <a:ext cx="1395499" cy="526043"/>
          </a:xfrm>
          <a:prstGeom prst="rect">
            <a:avLst/>
          </a:prstGeom>
        </p:spPr>
      </p:pic>
      <p:pic>
        <p:nvPicPr>
          <p:cNvPr id="13" name="Picture 1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19136" y="1556991"/>
            <a:ext cx="1406064" cy="330424"/>
          </a:xfrm>
          <a:prstGeom prst="rect">
            <a:avLst/>
          </a:prstGeom>
        </p:spPr>
      </p:pic>
      <p:pic>
        <p:nvPicPr>
          <p:cNvPr id="14" name="Picture 1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54136" y="2777240"/>
            <a:ext cx="1421206" cy="774556"/>
          </a:xfrm>
          <a:prstGeom prst="rect">
            <a:avLst/>
          </a:prstGeom>
        </p:spPr>
      </p:pic>
      <p:pic>
        <p:nvPicPr>
          <p:cNvPr id="15" name="Picture 1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43295" y="5688830"/>
            <a:ext cx="716307" cy="789274"/>
          </a:xfrm>
          <a:prstGeom prst="rect">
            <a:avLst/>
          </a:prstGeom>
        </p:spPr>
      </p:pic>
      <p:pic>
        <p:nvPicPr>
          <p:cNvPr id="16" name="Picture 1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108426" y="1337935"/>
            <a:ext cx="855354" cy="851934"/>
          </a:xfrm>
          <a:prstGeom prst="rect">
            <a:avLst/>
          </a:prstGeom>
        </p:spPr>
      </p:pic>
      <p:pic>
        <p:nvPicPr>
          <p:cNvPr id="18" name="Picture 17"/>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425211" y="3019428"/>
            <a:ext cx="1357281" cy="409571"/>
          </a:xfrm>
          <a:prstGeom prst="rect">
            <a:avLst/>
          </a:prstGeom>
        </p:spPr>
      </p:pic>
      <p:pic>
        <p:nvPicPr>
          <p:cNvPr id="19" name="Picture 18" descr="imgres.png"/>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826826" y="1551229"/>
            <a:ext cx="1291572" cy="240465"/>
          </a:xfrm>
          <a:prstGeom prst="rect">
            <a:avLst/>
          </a:prstGeom>
        </p:spPr>
      </p:pic>
      <p:pic>
        <p:nvPicPr>
          <p:cNvPr id="20" name="Picture 19"/>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379244" y="3003451"/>
            <a:ext cx="1141071" cy="437884"/>
          </a:xfrm>
          <a:prstGeom prst="rect">
            <a:avLst/>
          </a:prstGeom>
        </p:spPr>
      </p:pic>
      <p:pic>
        <p:nvPicPr>
          <p:cNvPr id="24" name="Picture 23"/>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854136" y="4349222"/>
            <a:ext cx="1433669" cy="523732"/>
          </a:xfrm>
          <a:prstGeom prst="rect">
            <a:avLst/>
          </a:prstGeom>
        </p:spPr>
      </p:pic>
      <p:grpSp>
        <p:nvGrpSpPr>
          <p:cNvPr id="21" name="Group 20"/>
          <p:cNvGrpSpPr/>
          <p:nvPr/>
        </p:nvGrpSpPr>
        <p:grpSpPr>
          <a:xfrm>
            <a:off x="2363758" y="963609"/>
            <a:ext cx="7311092" cy="5761282"/>
            <a:chOff x="1368697" y="952500"/>
            <a:chExt cx="5361215" cy="3247454"/>
          </a:xfrm>
        </p:grpSpPr>
        <p:cxnSp>
          <p:nvCxnSpPr>
            <p:cNvPr id="33" name="Straight Connector 32"/>
            <p:cNvCxnSpPr/>
            <p:nvPr/>
          </p:nvCxnSpPr>
          <p:spPr>
            <a:xfrm>
              <a:off x="1368697" y="952500"/>
              <a:ext cx="0" cy="3247454"/>
            </a:xfrm>
            <a:prstGeom prst="line">
              <a:avLst/>
            </a:prstGeom>
            <a:ln w="12700">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2440940" y="952500"/>
              <a:ext cx="0" cy="3247454"/>
            </a:xfrm>
            <a:prstGeom prst="line">
              <a:avLst/>
            </a:prstGeom>
            <a:ln w="12700">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3513183" y="952500"/>
              <a:ext cx="0" cy="3247454"/>
            </a:xfrm>
            <a:prstGeom prst="line">
              <a:avLst/>
            </a:prstGeom>
            <a:ln w="12700">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585426" y="952500"/>
              <a:ext cx="0" cy="3247454"/>
            </a:xfrm>
            <a:prstGeom prst="line">
              <a:avLst/>
            </a:prstGeom>
            <a:ln w="12700">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5657669" y="952500"/>
              <a:ext cx="0" cy="3247454"/>
            </a:xfrm>
            <a:prstGeom prst="line">
              <a:avLst/>
            </a:prstGeom>
            <a:ln w="12700">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6729912" y="952500"/>
              <a:ext cx="0" cy="3247454"/>
            </a:xfrm>
            <a:prstGeom prst="line">
              <a:avLst/>
            </a:prstGeom>
            <a:ln w="12700">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grpSp>
      <p:pic>
        <p:nvPicPr>
          <p:cNvPr id="25" name="Picture 24"/>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5405092" y="1439081"/>
            <a:ext cx="1247905" cy="589011"/>
          </a:xfrm>
          <a:prstGeom prst="rect">
            <a:avLst/>
          </a:prstGeom>
        </p:spPr>
      </p:pic>
      <p:pic>
        <p:nvPicPr>
          <p:cNvPr id="26" name="Picture 2" descr="Image result for tetrapak"/>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9816091" y="5877376"/>
            <a:ext cx="1309110" cy="31418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6854941" y="4529865"/>
            <a:ext cx="1269264" cy="320865"/>
          </a:xfrm>
          <a:prstGeom prst="rect">
            <a:avLst/>
          </a:prstGeom>
        </p:spPr>
      </p:pic>
      <p:pic>
        <p:nvPicPr>
          <p:cNvPr id="30" name="Picture 29"/>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2464739" y="5776440"/>
            <a:ext cx="1331656" cy="695898"/>
          </a:xfrm>
          <a:prstGeom prst="rect">
            <a:avLst/>
          </a:prstGeom>
        </p:spPr>
      </p:pic>
      <p:pic>
        <p:nvPicPr>
          <p:cNvPr id="32" name="Picture 6" descr="http://gardencitypaintandglass.com/files/2015/02/PPG_logo_clr_270.jpg"/>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2579387" y="4301110"/>
            <a:ext cx="1073266" cy="78308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838200" y="2436567"/>
            <a:ext cx="10298866" cy="2943430"/>
            <a:chOff x="183333" y="2436567"/>
            <a:chExt cx="11846194" cy="2943430"/>
          </a:xfrm>
        </p:grpSpPr>
        <p:cxnSp>
          <p:nvCxnSpPr>
            <p:cNvPr id="22" name="Straight Connector 21"/>
            <p:cNvCxnSpPr/>
            <p:nvPr/>
          </p:nvCxnSpPr>
          <p:spPr>
            <a:xfrm rot="5400000">
              <a:off x="6106430" y="-3486530"/>
              <a:ext cx="0" cy="11846194"/>
            </a:xfrm>
            <a:prstGeom prst="line">
              <a:avLst/>
            </a:prstGeom>
            <a:ln w="12700">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6106430" y="-1986370"/>
              <a:ext cx="0" cy="11846194"/>
            </a:xfrm>
            <a:prstGeom prst="line">
              <a:avLst/>
            </a:prstGeom>
            <a:ln w="12700">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6106430" y="-543100"/>
              <a:ext cx="0" cy="11846194"/>
            </a:xfrm>
            <a:prstGeom prst="line">
              <a:avLst/>
            </a:prstGeom>
            <a:ln w="12700">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grpSp>
      <p:pic>
        <p:nvPicPr>
          <p:cNvPr id="42" name="Picture 41" descr="imgres.jpg"/>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6892700" y="2619837"/>
            <a:ext cx="1184500" cy="1184500"/>
          </a:xfrm>
          <a:prstGeom prst="rect">
            <a:avLst/>
          </a:prstGeom>
        </p:spPr>
      </p:pic>
      <p:sp>
        <p:nvSpPr>
          <p:cNvPr id="4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B3408BC6-F5DA-43F7-955A-B2D6658FAE3E}" type="slidenum">
              <a:rPr lang="en-US" smtClean="0">
                <a:solidFill>
                  <a:schemeClr val="tx1"/>
                </a:solidFill>
              </a:rPr>
              <a:pPr/>
              <a:t>20</a:t>
            </a:fld>
            <a:endParaRPr lang="en-US" dirty="0">
              <a:solidFill>
                <a:schemeClr val="tx1"/>
              </a:solidFill>
            </a:endParaRPr>
          </a:p>
        </p:txBody>
      </p:sp>
      <p:pic>
        <p:nvPicPr>
          <p:cNvPr id="47" name="Picture 46"/>
          <p:cNvPicPr>
            <a:picLocks noChangeAspect="1"/>
          </p:cNvPicPr>
          <p:nvPr/>
        </p:nvPicPr>
        <p:blipFill>
          <a:blip r:embed="rId24"/>
          <a:stretch>
            <a:fillRect/>
          </a:stretch>
        </p:blipFill>
        <p:spPr>
          <a:xfrm>
            <a:off x="2570644" y="1427252"/>
            <a:ext cx="1104900" cy="628650"/>
          </a:xfrm>
          <a:prstGeom prst="rect">
            <a:avLst/>
          </a:prstGeom>
        </p:spPr>
      </p:pic>
      <p:pic>
        <p:nvPicPr>
          <p:cNvPr id="10" name="Picture 9"/>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3855558" y="4500141"/>
            <a:ext cx="1413780" cy="535994"/>
          </a:xfrm>
          <a:prstGeom prst="rect">
            <a:avLst/>
          </a:prstGeom>
        </p:spPr>
      </p:pic>
      <p:pic>
        <p:nvPicPr>
          <p:cNvPr id="39" name="Picture 38"/>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9856360" y="4108748"/>
            <a:ext cx="1099196" cy="1099196"/>
          </a:xfrm>
          <a:prstGeom prst="rect">
            <a:avLst/>
          </a:prstGeom>
        </p:spPr>
      </p:pic>
      <p:pic>
        <p:nvPicPr>
          <p:cNvPr id="4" name="Picture 3"/>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8325593" y="1150375"/>
            <a:ext cx="1204891" cy="1204891"/>
          </a:xfrm>
          <a:prstGeom prst="rect">
            <a:avLst/>
          </a:prstGeom>
        </p:spPr>
      </p:pic>
      <p:pic>
        <p:nvPicPr>
          <p:cNvPr id="12" name="Picture 11"/>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5590695" y="5568462"/>
            <a:ext cx="1010609" cy="996461"/>
          </a:xfrm>
          <a:prstGeom prst="rect">
            <a:avLst/>
          </a:prstGeom>
        </p:spPr>
      </p:pic>
      <p:pic>
        <p:nvPicPr>
          <p:cNvPr id="17" name="Picture 16"/>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3888452" y="2713704"/>
            <a:ext cx="1332271" cy="914400"/>
          </a:xfrm>
          <a:prstGeom prst="rect">
            <a:avLst/>
          </a:prstGeom>
        </p:spPr>
      </p:pic>
      <p:pic>
        <p:nvPicPr>
          <p:cNvPr id="28" name="Picture 27"/>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3856197" y="5898995"/>
            <a:ext cx="1392310" cy="412286"/>
          </a:xfrm>
          <a:prstGeom prst="rect">
            <a:avLst/>
          </a:prstGeom>
        </p:spPr>
      </p:pic>
    </p:spTree>
    <p:extLst>
      <p:ext uri="{BB962C8B-B14F-4D97-AF65-F5344CB8AC3E}">
        <p14:creationId xmlns:p14="http://schemas.microsoft.com/office/powerpoint/2010/main" val="75850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Connector 57"/>
          <p:cNvCxnSpPr/>
          <p:nvPr/>
        </p:nvCxnSpPr>
        <p:spPr>
          <a:xfrm>
            <a:off x="8915400" y="2947354"/>
            <a:ext cx="0" cy="609935"/>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3" idx="1"/>
            <a:endCxn id="18" idx="3"/>
          </p:cNvCxnSpPr>
          <p:nvPr/>
        </p:nvCxnSpPr>
        <p:spPr>
          <a:xfrm flipH="1">
            <a:off x="5791641" y="5851178"/>
            <a:ext cx="380119" cy="0"/>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448171" y="4732289"/>
            <a:ext cx="0" cy="356889"/>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549699" y="4724400"/>
            <a:ext cx="0" cy="356889"/>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105304" y="2947354"/>
            <a:ext cx="0" cy="457535"/>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smtClean="0"/>
              <a:t>EXTENSIBLE PLATFORM FOR MULTIPLE USE CASES</a:t>
            </a:r>
            <a:endParaRPr lang="en-US" dirty="0"/>
          </a:p>
        </p:txBody>
      </p:sp>
      <p:sp>
        <p:nvSpPr>
          <p:cNvPr id="4" name="Text Placeholder 3"/>
          <p:cNvSpPr>
            <a:spLocks noGrp="1"/>
          </p:cNvSpPr>
          <p:nvPr>
            <p:ph type="body" sz="quarter" idx="10"/>
          </p:nvPr>
        </p:nvSpPr>
        <p:spPr/>
        <p:txBody>
          <a:bodyPr/>
          <a:lstStyle/>
          <a:p>
            <a:r>
              <a:rPr lang="en-US" dirty="0" smtClean="0"/>
              <a:t>A Single Delivery Network for Bandwidth-Intensive Applications</a:t>
            </a:r>
            <a:endParaRPr lang="en-US" dirty="0"/>
          </a:p>
        </p:txBody>
      </p:sp>
      <p:sp>
        <p:nvSpPr>
          <p:cNvPr id="9" name="Rounded Rectangle 8"/>
          <p:cNvSpPr/>
          <p:nvPr/>
        </p:nvSpPr>
        <p:spPr>
          <a:xfrm>
            <a:off x="1752600" y="3276600"/>
            <a:ext cx="8458200" cy="1447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426079" y="3769667"/>
            <a:ext cx="7111242" cy="461665"/>
          </a:xfrm>
          <a:prstGeom prst="rect">
            <a:avLst/>
          </a:prstGeom>
          <a:noFill/>
        </p:spPr>
        <p:txBody>
          <a:bodyPr wrap="none" rtlCol="0">
            <a:spAutoFit/>
          </a:bodyPr>
          <a:lstStyle/>
          <a:p>
            <a:pPr algn="ctr"/>
            <a:r>
              <a:rPr lang="en-US" sz="2400" b="1" dirty="0">
                <a:solidFill>
                  <a:schemeClr val="bg1"/>
                </a:solidFill>
              </a:rPr>
              <a:t>Kollective </a:t>
            </a:r>
            <a:r>
              <a:rPr lang="en-US" sz="2400" b="1" dirty="0" smtClean="0">
                <a:solidFill>
                  <a:schemeClr val="bg1"/>
                </a:solidFill>
              </a:rPr>
              <a:t>Enterprise </a:t>
            </a:r>
            <a:r>
              <a:rPr lang="en-US" sz="2400" b="1" dirty="0">
                <a:solidFill>
                  <a:schemeClr val="bg1"/>
                </a:solidFill>
              </a:rPr>
              <a:t>Content Delivery </a:t>
            </a:r>
            <a:r>
              <a:rPr lang="en-US" sz="2400" b="1" dirty="0" smtClean="0">
                <a:solidFill>
                  <a:schemeClr val="bg1"/>
                </a:solidFill>
              </a:rPr>
              <a:t>Platform</a:t>
            </a:r>
            <a:endParaRPr lang="en-US" sz="2400" b="1" dirty="0">
              <a:solidFill>
                <a:schemeClr val="bg1"/>
              </a:solidFill>
            </a:endParaRPr>
          </a:p>
        </p:txBody>
      </p:sp>
      <p:grpSp>
        <p:nvGrpSpPr>
          <p:cNvPr id="2" name="Group 1"/>
          <p:cNvGrpSpPr/>
          <p:nvPr/>
        </p:nvGrpSpPr>
        <p:grpSpPr>
          <a:xfrm>
            <a:off x="4894580" y="1828798"/>
            <a:ext cx="2098040" cy="1103465"/>
            <a:chOff x="2077720" y="1828800"/>
            <a:chExt cx="2098040" cy="1103465"/>
          </a:xfrm>
        </p:grpSpPr>
        <p:sp>
          <p:nvSpPr>
            <p:cNvPr id="22" name="Rounded Rectangle 21"/>
            <p:cNvSpPr/>
            <p:nvPr/>
          </p:nvSpPr>
          <p:spPr>
            <a:xfrm>
              <a:off x="2077720" y="1828800"/>
              <a:ext cx="2098040" cy="110346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dirty="0" smtClean="0">
                  <a:solidFill>
                    <a:schemeClr val="tx2"/>
                  </a:solidFill>
                </a:rPr>
                <a:t>Live Webcasting and Video on Demand</a:t>
              </a:r>
              <a:endParaRPr lang="en-US" sz="1200" b="1" dirty="0">
                <a:solidFill>
                  <a:schemeClr val="tx2"/>
                </a:solidFill>
              </a:endParaRPr>
            </a:p>
          </p:txBody>
        </p:sp>
        <p:pic>
          <p:nvPicPr>
            <p:cNvPr id="26" name="Picture 25"/>
            <p:cNvPicPr>
              <a:picLocks noChangeAspect="1"/>
            </p:cNvPicPr>
            <p:nvPr/>
          </p:nvPicPr>
          <p:blipFill>
            <a:blip r:embed="rId3" cstate="screen">
              <a:lum bright="27000"/>
              <a:extLst>
                <a:ext uri="{28A0092B-C50C-407E-A947-70E740481C1C}">
                  <a14:useLocalDpi xmlns:a14="http://schemas.microsoft.com/office/drawing/2010/main"/>
                </a:ext>
              </a:extLst>
            </a:blip>
            <a:stretch>
              <a:fillRect/>
            </a:stretch>
          </p:blipFill>
          <p:spPr>
            <a:xfrm>
              <a:off x="2789400" y="1843889"/>
              <a:ext cx="639600" cy="639600"/>
            </a:xfrm>
            <a:prstGeom prst="rect">
              <a:avLst/>
            </a:prstGeom>
          </p:spPr>
        </p:pic>
      </p:grpSp>
      <p:grpSp>
        <p:nvGrpSpPr>
          <p:cNvPr id="5" name="Group 4"/>
          <p:cNvGrpSpPr/>
          <p:nvPr/>
        </p:nvGrpSpPr>
        <p:grpSpPr>
          <a:xfrm>
            <a:off x="7866380" y="1828799"/>
            <a:ext cx="2098040" cy="1103465"/>
            <a:chOff x="4932680" y="1828800"/>
            <a:chExt cx="2098040" cy="1103465"/>
          </a:xfrm>
        </p:grpSpPr>
        <p:sp>
          <p:nvSpPr>
            <p:cNvPr id="23" name="Rounded Rectangle 22"/>
            <p:cNvSpPr/>
            <p:nvPr/>
          </p:nvSpPr>
          <p:spPr>
            <a:xfrm>
              <a:off x="4932680" y="1828800"/>
              <a:ext cx="2098040" cy="1103465"/>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dirty="0" smtClean="0">
                  <a:solidFill>
                    <a:schemeClr val="accent1"/>
                  </a:solidFill>
                </a:rPr>
                <a:t>Skype Meeting Broadcast &amp; O365 Video</a:t>
              </a:r>
              <a:endParaRPr lang="en-US" sz="1200" b="1" dirty="0">
                <a:solidFill>
                  <a:schemeClr val="accent1"/>
                </a:solidFill>
              </a:endParaRPr>
            </a:p>
          </p:txBody>
        </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88986" y="1891838"/>
              <a:ext cx="591651" cy="591651"/>
            </a:xfrm>
            <a:prstGeom prst="rect">
              <a:avLst/>
            </a:prstGeom>
          </p:spPr>
        </p:pic>
      </p:grpSp>
      <p:grpSp>
        <p:nvGrpSpPr>
          <p:cNvPr id="6" name="Group 5"/>
          <p:cNvGrpSpPr/>
          <p:nvPr/>
        </p:nvGrpSpPr>
        <p:grpSpPr>
          <a:xfrm>
            <a:off x="2056284" y="1828799"/>
            <a:ext cx="2098040" cy="1103465"/>
            <a:chOff x="7793863" y="1843889"/>
            <a:chExt cx="2098040" cy="1103465"/>
          </a:xfrm>
        </p:grpSpPr>
        <p:sp>
          <p:nvSpPr>
            <p:cNvPr id="25" name="Rounded Rectangle 24"/>
            <p:cNvSpPr/>
            <p:nvPr/>
          </p:nvSpPr>
          <p:spPr>
            <a:xfrm>
              <a:off x="7793863" y="1843889"/>
              <a:ext cx="2098040" cy="1103465"/>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dirty="0" smtClean="0">
                  <a:solidFill>
                    <a:srgbClr val="7030A0"/>
                  </a:solidFill>
                </a:rPr>
                <a:t>SCCM Systems Management</a:t>
              </a:r>
              <a:endParaRPr lang="en-US" sz="1200" b="1" dirty="0">
                <a:solidFill>
                  <a:srgbClr val="7030A0"/>
                </a:solidFill>
              </a:endParaRPr>
            </a:p>
          </p:txBody>
        </p:sp>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10599" y="1891838"/>
              <a:ext cx="591651" cy="591651"/>
            </a:xfrm>
            <a:prstGeom prst="rect">
              <a:avLst/>
            </a:prstGeom>
          </p:spPr>
        </p:pic>
      </p:grpSp>
      <p:sp>
        <p:nvSpPr>
          <p:cNvPr id="18" name="Rounded Rectangle 17"/>
          <p:cNvSpPr/>
          <p:nvPr/>
        </p:nvSpPr>
        <p:spPr>
          <a:xfrm>
            <a:off x="1307758" y="5089178"/>
            <a:ext cx="4483883" cy="152400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smtClean="0">
                <a:solidFill>
                  <a:schemeClr val="accent3"/>
                </a:solidFill>
              </a:rPr>
              <a:t>Technology Partners</a:t>
            </a:r>
            <a:endParaRPr lang="en-US" sz="1600" b="1" dirty="0">
              <a:solidFill>
                <a:schemeClr val="accent3"/>
              </a:solidFill>
            </a:endParaRPr>
          </a:p>
        </p:txBody>
      </p:sp>
      <p:pic>
        <p:nvPicPr>
          <p:cNvPr id="38" name="Picture 3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31820" y="5571480"/>
            <a:ext cx="905520" cy="905520"/>
          </a:xfrm>
          <a:prstGeom prst="rect">
            <a:avLst/>
          </a:prstGeom>
        </p:spPr>
      </p:pic>
      <p:pic>
        <p:nvPicPr>
          <p:cNvPr id="39" name="Picture 38"/>
          <p:cNvPicPr>
            <a:picLocks noChangeAspect="1"/>
          </p:cNvPicPr>
          <p:nvPr/>
        </p:nvPicPr>
        <p:blipFill>
          <a:blip r:embed="rId7"/>
          <a:stretch>
            <a:fillRect/>
          </a:stretch>
        </p:blipFill>
        <p:spPr>
          <a:xfrm>
            <a:off x="3832222" y="5759974"/>
            <a:ext cx="1189194" cy="528531"/>
          </a:xfrm>
          <a:prstGeom prst="rect">
            <a:avLst/>
          </a:prstGeom>
        </p:spPr>
      </p:pic>
      <p:pic>
        <p:nvPicPr>
          <p:cNvPr id="42" name="Picture 4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62230" y="5598860"/>
            <a:ext cx="905727" cy="820815"/>
          </a:xfrm>
          <a:prstGeom prst="rect">
            <a:avLst/>
          </a:prstGeom>
        </p:spPr>
      </p:pic>
      <p:grpSp>
        <p:nvGrpSpPr>
          <p:cNvPr id="51" name="Group 50"/>
          <p:cNvGrpSpPr/>
          <p:nvPr/>
        </p:nvGrpSpPr>
        <p:grpSpPr>
          <a:xfrm>
            <a:off x="6171760" y="5089178"/>
            <a:ext cx="4483883" cy="1524000"/>
            <a:chOff x="6107916" y="5082513"/>
            <a:chExt cx="4483883" cy="1524000"/>
          </a:xfrm>
        </p:grpSpPr>
        <p:sp>
          <p:nvSpPr>
            <p:cNvPr id="33" name="Rounded Rectangle 32"/>
            <p:cNvSpPr/>
            <p:nvPr/>
          </p:nvSpPr>
          <p:spPr>
            <a:xfrm>
              <a:off x="6107916" y="5082513"/>
              <a:ext cx="4483883" cy="152400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smtClean="0">
                  <a:solidFill>
                    <a:srgbClr val="92D050"/>
                  </a:solidFill>
                </a:rPr>
                <a:t>Solution Partners</a:t>
              </a:r>
              <a:endParaRPr lang="en-US" sz="1600" b="1" dirty="0">
                <a:solidFill>
                  <a:srgbClr val="92D050"/>
                </a:solidFill>
              </a:endParaRPr>
            </a:p>
          </p:txBody>
        </p:sp>
        <p:pic>
          <p:nvPicPr>
            <p:cNvPr id="45" name="Picture 4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266979" y="5533263"/>
              <a:ext cx="831977" cy="831977"/>
            </a:xfrm>
            <a:prstGeom prst="rect">
              <a:avLst/>
            </a:prstGeom>
          </p:spPr>
        </p:pic>
        <p:pic>
          <p:nvPicPr>
            <p:cNvPr id="47" name="Picture 4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227022" y="5692045"/>
              <a:ext cx="1253333" cy="548333"/>
            </a:xfrm>
            <a:prstGeom prst="rect">
              <a:avLst/>
            </a:prstGeom>
          </p:spPr>
        </p:pic>
        <p:pic>
          <p:nvPicPr>
            <p:cNvPr id="48" name="Picture 4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637747" y="5655778"/>
              <a:ext cx="771231" cy="620865"/>
            </a:xfrm>
            <a:prstGeom prst="rect">
              <a:avLst/>
            </a:prstGeom>
          </p:spPr>
        </p:pic>
      </p:grpSp>
      <p:pic>
        <p:nvPicPr>
          <p:cNvPr id="55" name="Picture 54"/>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537321" y="5749239"/>
            <a:ext cx="943841" cy="444500"/>
          </a:xfrm>
          <a:prstGeom prst="rect">
            <a:avLst/>
          </a:prstGeom>
        </p:spPr>
      </p:pic>
      <p:cxnSp>
        <p:nvCxnSpPr>
          <p:cNvPr id="57" name="Straight Connector 56"/>
          <p:cNvCxnSpPr/>
          <p:nvPr/>
        </p:nvCxnSpPr>
        <p:spPr>
          <a:xfrm>
            <a:off x="5943600" y="2947354"/>
            <a:ext cx="0" cy="457535"/>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pic>
        <p:nvPicPr>
          <p:cNvPr id="62" name="Picture 61"/>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533130" y="5743645"/>
            <a:ext cx="939833" cy="625416"/>
          </a:xfrm>
          <a:prstGeom prst="rect">
            <a:avLst/>
          </a:prstGeom>
        </p:spPr>
      </p:pic>
    </p:spTree>
    <p:extLst>
      <p:ext uri="{BB962C8B-B14F-4D97-AF65-F5344CB8AC3E}">
        <p14:creationId xmlns:p14="http://schemas.microsoft.com/office/powerpoint/2010/main" val="606429538"/>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49732" y="849587"/>
            <a:ext cx="5230804" cy="5889057"/>
          </a:xfrm>
          <a:prstGeom prst="rect">
            <a:avLst/>
          </a:prstGeom>
        </p:spPr>
      </p:pic>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49732" y="849587"/>
            <a:ext cx="5230804" cy="5889057"/>
          </a:xfrm>
          <a:prstGeom prst="rect">
            <a:avLst/>
          </a:prstGeom>
        </p:spPr>
      </p:pic>
      <p:pic>
        <p:nvPicPr>
          <p:cNvPr id="11" name="Picture 10"/>
          <p:cNvPicPr>
            <a:picLocks noChangeAspect="1"/>
          </p:cNvPicPr>
          <p:nvPr/>
        </p:nvPicPr>
        <p:blipFill rotWithShape="1">
          <a:blip r:embed="rId5" cstate="email">
            <a:extLst>
              <a:ext uri="{28A0092B-C50C-407E-A947-70E740481C1C}">
                <a14:useLocalDpi xmlns:a14="http://schemas.microsoft.com/office/drawing/2010/main"/>
              </a:ext>
            </a:extLst>
          </a:blip>
          <a:srcRect l="25019" r="25019"/>
          <a:stretch/>
        </p:blipFill>
        <p:spPr>
          <a:xfrm>
            <a:off x="3449732" y="849587"/>
            <a:ext cx="5230804" cy="5889057"/>
          </a:xfrm>
          <a:prstGeom prst="rect">
            <a:avLst/>
          </a:prstGeom>
        </p:spPr>
      </p:pic>
      <p:sp>
        <p:nvSpPr>
          <p:cNvPr id="12" name="TextBox 11"/>
          <p:cNvSpPr txBox="1"/>
          <p:nvPr/>
        </p:nvSpPr>
        <p:spPr>
          <a:xfrm>
            <a:off x="6977092" y="2868622"/>
            <a:ext cx="1332719" cy="1163552"/>
          </a:xfrm>
          <a:prstGeom prst="rect">
            <a:avLst/>
          </a:prstGeom>
          <a:noFill/>
        </p:spPr>
        <p:txBody>
          <a:bodyPr wrap="square" lIns="91426" tIns="45713" rIns="91426" bIns="45713" rtlCol="0">
            <a:noAutofit/>
          </a:bodyPr>
          <a:lstStyle/>
          <a:p>
            <a:pPr>
              <a:lnSpc>
                <a:spcPct val="120000"/>
              </a:lnSpc>
            </a:pPr>
            <a:r>
              <a:rPr lang="en-US" dirty="0">
                <a:latin typeface="Arial" charset="0"/>
                <a:ea typeface="Arial" charset="0"/>
                <a:cs typeface="Arial" charset="0"/>
              </a:rPr>
              <a:t>3 hops</a:t>
            </a:r>
          </a:p>
          <a:p>
            <a:pPr>
              <a:lnSpc>
                <a:spcPct val="120000"/>
              </a:lnSpc>
            </a:pPr>
            <a:r>
              <a:rPr lang="en-US" dirty="0">
                <a:latin typeface="Arial" charset="0"/>
                <a:ea typeface="Arial" charset="0"/>
                <a:cs typeface="Arial" charset="0"/>
              </a:rPr>
              <a:t>25ms RTT</a:t>
            </a:r>
          </a:p>
          <a:p>
            <a:pPr>
              <a:lnSpc>
                <a:spcPct val="120000"/>
              </a:lnSpc>
            </a:pPr>
            <a:r>
              <a:rPr lang="en-US" dirty="0">
                <a:latin typeface="Arial" charset="0"/>
                <a:ea typeface="Arial" charset="0"/>
                <a:cs typeface="Arial" charset="0"/>
              </a:rPr>
              <a:t>15mb/s</a:t>
            </a:r>
          </a:p>
        </p:txBody>
      </p:sp>
      <p:sp>
        <p:nvSpPr>
          <p:cNvPr id="13" name="TextBox 12"/>
          <p:cNvSpPr txBox="1"/>
          <p:nvPr/>
        </p:nvSpPr>
        <p:spPr>
          <a:xfrm>
            <a:off x="3238668" y="4084476"/>
            <a:ext cx="1332719" cy="1163552"/>
          </a:xfrm>
          <a:prstGeom prst="rect">
            <a:avLst/>
          </a:prstGeom>
          <a:noFill/>
        </p:spPr>
        <p:txBody>
          <a:bodyPr wrap="square" lIns="91426" tIns="45713" rIns="91426" bIns="45713" rtlCol="0">
            <a:noAutofit/>
          </a:bodyPr>
          <a:lstStyle/>
          <a:p>
            <a:pPr algn="r">
              <a:lnSpc>
                <a:spcPct val="120000"/>
              </a:lnSpc>
            </a:pPr>
            <a:r>
              <a:rPr lang="en-US" dirty="0">
                <a:latin typeface="Arial" charset="0"/>
                <a:ea typeface="Arial" charset="0"/>
                <a:cs typeface="Arial" charset="0"/>
              </a:rPr>
              <a:t>2 hops</a:t>
            </a:r>
          </a:p>
          <a:p>
            <a:pPr algn="r">
              <a:lnSpc>
                <a:spcPct val="120000"/>
              </a:lnSpc>
            </a:pPr>
            <a:r>
              <a:rPr lang="en-US" dirty="0">
                <a:latin typeface="Arial" charset="0"/>
                <a:ea typeface="Arial" charset="0"/>
                <a:cs typeface="Arial" charset="0"/>
              </a:rPr>
              <a:t>5ms RTT</a:t>
            </a:r>
          </a:p>
          <a:p>
            <a:pPr algn="r">
              <a:lnSpc>
                <a:spcPct val="120000"/>
              </a:lnSpc>
            </a:pPr>
            <a:r>
              <a:rPr lang="en-US" dirty="0">
                <a:latin typeface="Arial" charset="0"/>
                <a:ea typeface="Arial" charset="0"/>
                <a:cs typeface="Arial" charset="0"/>
              </a:rPr>
              <a:t>85mb/s</a:t>
            </a:r>
          </a:p>
        </p:txBody>
      </p:sp>
      <p:sp>
        <p:nvSpPr>
          <p:cNvPr id="3" name="Title 2"/>
          <p:cNvSpPr>
            <a:spLocks noGrp="1"/>
          </p:cNvSpPr>
          <p:nvPr>
            <p:ph type="title"/>
          </p:nvPr>
        </p:nvSpPr>
        <p:spPr/>
        <p:txBody>
          <a:bodyPr/>
          <a:lstStyle/>
          <a:p>
            <a:r>
              <a:rPr lang="en-US" dirty="0"/>
              <a:t>SELF-OPTIMIZATION</a:t>
            </a:r>
          </a:p>
        </p:txBody>
      </p:sp>
      <p:sp>
        <p:nvSpPr>
          <p:cNvPr id="14" name="TextBox 13"/>
          <p:cNvSpPr txBox="1"/>
          <p:nvPr/>
        </p:nvSpPr>
        <p:spPr>
          <a:xfrm>
            <a:off x="801444" y="1678903"/>
            <a:ext cx="2916324" cy="707872"/>
          </a:xfrm>
          <a:prstGeom prst="rect">
            <a:avLst/>
          </a:prstGeom>
          <a:noFill/>
        </p:spPr>
        <p:txBody>
          <a:bodyPr wrap="square" lIns="91426" tIns="45713" rIns="91426" bIns="45713" rtlCol="0">
            <a:spAutoFit/>
          </a:bodyPr>
          <a:lstStyle/>
          <a:p>
            <a:r>
              <a:rPr lang="en-US" sz="2000" dirty="0">
                <a:latin typeface="Arial" charset="0"/>
                <a:ea typeface="Arial" charset="0"/>
                <a:cs typeface="Arial" charset="0"/>
              </a:rPr>
              <a:t>Broadcast subnet discovery</a:t>
            </a:r>
          </a:p>
        </p:txBody>
      </p:sp>
      <p:sp>
        <p:nvSpPr>
          <p:cNvPr id="15" name="TextBox 14"/>
          <p:cNvSpPr txBox="1"/>
          <p:nvPr/>
        </p:nvSpPr>
        <p:spPr>
          <a:xfrm>
            <a:off x="801444" y="2729123"/>
            <a:ext cx="2902159" cy="707872"/>
          </a:xfrm>
          <a:prstGeom prst="rect">
            <a:avLst/>
          </a:prstGeom>
          <a:noFill/>
        </p:spPr>
        <p:txBody>
          <a:bodyPr wrap="square" lIns="91426" tIns="45713" rIns="91426" bIns="45713" rtlCol="0">
            <a:spAutoFit/>
          </a:bodyPr>
          <a:lstStyle/>
          <a:p>
            <a:r>
              <a:rPr lang="en-US" sz="2000" dirty="0">
                <a:latin typeface="Arial" charset="0"/>
                <a:ea typeface="Arial" charset="0"/>
                <a:cs typeface="Arial" charset="0"/>
              </a:rPr>
              <a:t>Trace, ping and bandwidth tests</a:t>
            </a:r>
          </a:p>
        </p:txBody>
      </p:sp>
      <p:sp>
        <p:nvSpPr>
          <p:cNvPr id="16" name="TextBox 15"/>
          <p:cNvSpPr txBox="1"/>
          <p:nvPr/>
        </p:nvSpPr>
        <p:spPr>
          <a:xfrm>
            <a:off x="8854019" y="1678903"/>
            <a:ext cx="2903384" cy="1325204"/>
          </a:xfrm>
          <a:prstGeom prst="rect">
            <a:avLst/>
          </a:prstGeom>
          <a:noFill/>
        </p:spPr>
        <p:txBody>
          <a:bodyPr wrap="square" lIns="91426" tIns="45713" rIns="91426" bIns="45713" rtlCol="0">
            <a:noAutofit/>
          </a:bodyPr>
          <a:lstStyle/>
          <a:p>
            <a:pPr>
              <a:lnSpc>
                <a:spcPct val="120000"/>
              </a:lnSpc>
            </a:pPr>
            <a:r>
              <a:rPr lang="en-US" sz="2000" dirty="0">
                <a:latin typeface="Arial" charset="0"/>
                <a:ea typeface="Arial" charset="0"/>
                <a:cs typeface="Arial" charset="0"/>
              </a:rPr>
              <a:t>Periodic graph &amp; metrics reporting to central directory</a:t>
            </a:r>
          </a:p>
        </p:txBody>
      </p:sp>
      <p:pic>
        <p:nvPicPr>
          <p:cNvPr id="2" name="Picture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323576" y="792980"/>
            <a:ext cx="5504688" cy="5893580"/>
          </a:xfrm>
          <a:prstGeom prst="rect">
            <a:avLst/>
          </a:prstGeom>
        </p:spPr>
      </p:pic>
      <p:sp>
        <p:nvSpPr>
          <p:cNvPr id="17"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B3408BC6-F5DA-43F7-955A-B2D6658FAE3E}" type="slidenum">
              <a:rPr lang="en-US" smtClean="0">
                <a:solidFill>
                  <a:schemeClr val="tx1"/>
                </a:solidFill>
              </a:rPr>
              <a:pPr/>
              <a:t>22</a:t>
            </a:fld>
            <a:endParaRPr lang="en-US" dirty="0">
              <a:solidFill>
                <a:schemeClr val="tx1"/>
              </a:solidFill>
            </a:endParaRPr>
          </a:p>
        </p:txBody>
      </p:sp>
    </p:spTree>
    <p:extLst>
      <p:ext uri="{BB962C8B-B14F-4D97-AF65-F5344CB8AC3E}">
        <p14:creationId xmlns:p14="http://schemas.microsoft.com/office/powerpoint/2010/main" val="11613442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7" presetID="10"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00" y="788333"/>
            <a:ext cx="10058400" cy="5657850"/>
          </a:xfrm>
          <a:prstGeom prst="rect">
            <a:avLst/>
          </a:prstGeom>
        </p:spPr>
      </p:pic>
      <p:sp>
        <p:nvSpPr>
          <p:cNvPr id="3" name="Title 2"/>
          <p:cNvSpPr>
            <a:spLocks noGrp="1"/>
          </p:cNvSpPr>
          <p:nvPr>
            <p:ph type="title"/>
          </p:nvPr>
        </p:nvSpPr>
        <p:spPr/>
        <p:txBody>
          <a:bodyPr/>
          <a:lstStyle/>
          <a:p>
            <a:r>
              <a:rPr lang="en-US" dirty="0"/>
              <a:t>SOFTWARE DEFINED CONFIGURABILITY</a:t>
            </a:r>
          </a:p>
        </p:txBody>
      </p:sp>
      <p:sp>
        <p:nvSpPr>
          <p:cNvPr id="14" name="Text Placeholder 13"/>
          <p:cNvSpPr>
            <a:spLocks noGrp="1"/>
          </p:cNvSpPr>
          <p:nvPr>
            <p:ph type="body" sz="quarter" idx="10"/>
          </p:nvPr>
        </p:nvSpPr>
        <p:spPr/>
        <p:txBody>
          <a:bodyPr/>
          <a:lstStyle/>
          <a:p>
            <a:r>
              <a:rPr lang="en-US" dirty="0"/>
              <a:t>Control Where Needed</a:t>
            </a:r>
          </a:p>
        </p:txBody>
      </p:sp>
      <p:sp>
        <p:nvSpPr>
          <p:cNvPr id="6" name="TextBox 5"/>
          <p:cNvSpPr txBox="1"/>
          <p:nvPr/>
        </p:nvSpPr>
        <p:spPr>
          <a:xfrm>
            <a:off x="801444" y="1678903"/>
            <a:ext cx="2641003" cy="707872"/>
          </a:xfrm>
          <a:prstGeom prst="rect">
            <a:avLst/>
          </a:prstGeom>
          <a:noFill/>
        </p:spPr>
        <p:txBody>
          <a:bodyPr wrap="square" lIns="91426" tIns="45713" rIns="91426" bIns="45713" rtlCol="0">
            <a:spAutoFit/>
          </a:bodyPr>
          <a:lstStyle/>
          <a:p>
            <a:r>
              <a:rPr lang="en-US" sz="2000" dirty="0">
                <a:latin typeface="Arial" charset="0"/>
                <a:ea typeface="Arial" charset="0"/>
                <a:cs typeface="Arial" charset="0"/>
              </a:rPr>
              <a:t>Isolate and throttle VPN use</a:t>
            </a:r>
          </a:p>
        </p:txBody>
      </p:sp>
      <p:sp>
        <p:nvSpPr>
          <p:cNvPr id="7" name="TextBox 6"/>
          <p:cNvSpPr txBox="1"/>
          <p:nvPr/>
        </p:nvSpPr>
        <p:spPr>
          <a:xfrm>
            <a:off x="801444" y="2729123"/>
            <a:ext cx="2416885" cy="1015649"/>
          </a:xfrm>
          <a:prstGeom prst="rect">
            <a:avLst/>
          </a:prstGeom>
          <a:noFill/>
        </p:spPr>
        <p:txBody>
          <a:bodyPr wrap="square" lIns="91426" tIns="45713" rIns="91426" bIns="45713" rtlCol="0">
            <a:spAutoFit/>
          </a:bodyPr>
          <a:lstStyle/>
          <a:p>
            <a:r>
              <a:rPr lang="en-US" sz="2000" dirty="0">
                <a:latin typeface="Arial" charset="0"/>
                <a:ea typeface="Arial" charset="0"/>
                <a:cs typeface="Arial" charset="0"/>
              </a:rPr>
              <a:t>Cap bandwidth in limited connectivity locales</a:t>
            </a:r>
          </a:p>
        </p:txBody>
      </p:sp>
      <p:sp>
        <p:nvSpPr>
          <p:cNvPr id="9" name="TextBox 8"/>
          <p:cNvSpPr txBox="1"/>
          <p:nvPr/>
        </p:nvSpPr>
        <p:spPr>
          <a:xfrm>
            <a:off x="8854018" y="1370237"/>
            <a:ext cx="3154205" cy="1325204"/>
          </a:xfrm>
          <a:prstGeom prst="rect">
            <a:avLst/>
          </a:prstGeom>
          <a:noFill/>
        </p:spPr>
        <p:txBody>
          <a:bodyPr wrap="square" lIns="91426" tIns="45713" rIns="91426" bIns="45713" rtlCol="0">
            <a:noAutofit/>
          </a:bodyPr>
          <a:lstStyle/>
          <a:p>
            <a:pPr>
              <a:lnSpc>
                <a:spcPct val="120000"/>
              </a:lnSpc>
            </a:pPr>
            <a:r>
              <a:rPr lang="en-US" sz="2000" dirty="0">
                <a:latin typeface="Arial" charset="0"/>
                <a:ea typeface="Arial" charset="0"/>
                <a:cs typeface="Arial" charset="0"/>
              </a:rPr>
              <a:t>Allow high-capacity locales to serve limited locales, but not vice-versa</a:t>
            </a:r>
          </a:p>
        </p:txBody>
      </p:sp>
      <p:sp>
        <p:nvSpPr>
          <p:cNvPr id="11" name="TextBox 10"/>
          <p:cNvSpPr txBox="1"/>
          <p:nvPr/>
        </p:nvSpPr>
        <p:spPr>
          <a:xfrm>
            <a:off x="8854019" y="2898889"/>
            <a:ext cx="2903384" cy="1325204"/>
          </a:xfrm>
          <a:prstGeom prst="rect">
            <a:avLst/>
          </a:prstGeom>
          <a:noFill/>
        </p:spPr>
        <p:txBody>
          <a:bodyPr wrap="square" lIns="91426" tIns="45713" rIns="91426" bIns="45713" rtlCol="0">
            <a:noAutofit/>
          </a:bodyPr>
          <a:lstStyle/>
          <a:p>
            <a:pPr>
              <a:lnSpc>
                <a:spcPct val="120000"/>
              </a:lnSpc>
            </a:pPr>
            <a:r>
              <a:rPr lang="en-US" sz="2000" dirty="0">
                <a:latin typeface="Arial" charset="0"/>
                <a:ea typeface="Arial" charset="0"/>
                <a:cs typeface="Arial" charset="0"/>
              </a:rPr>
              <a:t>Associate internal grid servers with specific locales</a:t>
            </a:r>
          </a:p>
        </p:txBody>
      </p:sp>
      <p:sp>
        <p:nvSpPr>
          <p:cNvPr id="12" name="TextBox 11"/>
          <p:cNvSpPr txBox="1"/>
          <p:nvPr/>
        </p:nvSpPr>
        <p:spPr>
          <a:xfrm>
            <a:off x="8854019" y="4427541"/>
            <a:ext cx="2903384" cy="1553525"/>
          </a:xfrm>
          <a:prstGeom prst="rect">
            <a:avLst/>
          </a:prstGeom>
          <a:noFill/>
        </p:spPr>
        <p:txBody>
          <a:bodyPr wrap="square" lIns="91426" tIns="45713" rIns="91426" bIns="45713" rtlCol="0">
            <a:noAutofit/>
          </a:bodyPr>
          <a:lstStyle/>
          <a:p>
            <a:pPr>
              <a:lnSpc>
                <a:spcPct val="120000"/>
              </a:lnSpc>
            </a:pPr>
            <a:r>
              <a:rPr lang="en-US" sz="2000" dirty="0">
                <a:latin typeface="Arial" charset="0"/>
                <a:ea typeface="Arial" charset="0"/>
                <a:cs typeface="Arial" charset="0"/>
              </a:rPr>
              <a:t>Plus dozens of additional essential controls for complex, global enterprises</a:t>
            </a:r>
          </a:p>
        </p:txBody>
      </p:sp>
      <p:sp>
        <p:nvSpPr>
          <p:cNvPr id="15" name="Oval 14"/>
          <p:cNvSpPr/>
          <p:nvPr/>
        </p:nvSpPr>
        <p:spPr>
          <a:xfrm>
            <a:off x="7206483" y="959219"/>
            <a:ext cx="1182512" cy="1182512"/>
          </a:xfrm>
          <a:prstGeom prst="ellipse">
            <a:avLst/>
          </a:prstGeom>
          <a:noFill/>
          <a:ln w="38100">
            <a:solidFill>
              <a:srgbClr val="C9461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Oval 15"/>
          <p:cNvSpPr/>
          <p:nvPr/>
        </p:nvSpPr>
        <p:spPr>
          <a:xfrm>
            <a:off x="2461017" y="3785353"/>
            <a:ext cx="1528276" cy="1528276"/>
          </a:xfrm>
          <a:prstGeom prst="ellipse">
            <a:avLst/>
          </a:prstGeom>
          <a:noFill/>
          <a:ln w="38100">
            <a:solidFill>
              <a:srgbClr val="C9461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29941" y="2458014"/>
            <a:ext cx="2354041" cy="2662178"/>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06066" y="2317972"/>
            <a:ext cx="2380755" cy="2806457"/>
          </a:xfrm>
          <a:prstGeom prst="rect">
            <a:avLst/>
          </a:prstGeom>
        </p:spPr>
      </p:pic>
      <p:sp>
        <p:nvSpPr>
          <p:cNvPr id="17"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B3408BC6-F5DA-43F7-955A-B2D6658FAE3E}" type="slidenum">
              <a:rPr lang="en-US" smtClean="0">
                <a:solidFill>
                  <a:schemeClr val="tx1"/>
                </a:solidFill>
              </a:rPr>
              <a:pPr/>
              <a:t>23</a:t>
            </a:fld>
            <a:endParaRPr lang="en-US" dirty="0">
              <a:solidFill>
                <a:schemeClr val="tx1"/>
              </a:solidFill>
            </a:endParaRPr>
          </a:p>
        </p:txBody>
      </p:sp>
    </p:spTree>
    <p:extLst>
      <p:ext uri="{BB962C8B-B14F-4D97-AF65-F5344CB8AC3E}">
        <p14:creationId xmlns:p14="http://schemas.microsoft.com/office/powerpoint/2010/main" val="12440183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2"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2"/>
      <p:bldP spid="7" grpId="2"/>
      <p:bldP spid="9" grpId="0"/>
      <p:bldP spid="11" grpId="0"/>
      <p:bldP spid="12" grpId="0"/>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CLOUD CONTENT PLATFORM SHARED SERVICES</a:t>
            </a:r>
          </a:p>
        </p:txBody>
      </p:sp>
      <p:pic>
        <p:nvPicPr>
          <p:cNvPr id="13" name="Picture Placeholder 12"/>
          <p:cNvPicPr>
            <a:picLocks noGrp="1" noChangeAspect="1"/>
          </p:cNvPicPr>
          <p:nvPr>
            <p:ph type="pic" sz="quarter" idx="10"/>
          </p:nvPr>
        </p:nvPicPr>
        <p:blipFill rotWithShape="1">
          <a:blip r:embed="rId3" cstate="screen">
            <a:alphaModFix amt="47000"/>
            <a:extLst>
              <a:ext uri="{28A0092B-C50C-407E-A947-70E740481C1C}">
                <a14:useLocalDpi xmlns:a14="http://schemas.microsoft.com/office/drawing/2010/main"/>
              </a:ext>
            </a:extLst>
          </a:blip>
          <a:srcRect l="-13" r="-13"/>
          <a:stretch/>
        </p:blipFill>
        <p:spPr>
          <a:solidFill>
            <a:schemeClr val="tx1"/>
          </a:solidFill>
        </p:spPr>
      </p:pic>
      <p:grpSp>
        <p:nvGrpSpPr>
          <p:cNvPr id="54" name="Group 53"/>
          <p:cNvGrpSpPr/>
          <p:nvPr/>
        </p:nvGrpSpPr>
        <p:grpSpPr>
          <a:xfrm>
            <a:off x="636828" y="1952498"/>
            <a:ext cx="3257004" cy="3257004"/>
            <a:chOff x="322729" y="3337058"/>
            <a:chExt cx="2691739" cy="2691739"/>
          </a:xfrm>
        </p:grpSpPr>
        <p:sp>
          <p:nvSpPr>
            <p:cNvPr id="64" name="Oval 63"/>
            <p:cNvSpPr/>
            <p:nvPr/>
          </p:nvSpPr>
          <p:spPr>
            <a:xfrm>
              <a:off x="322729" y="3337058"/>
              <a:ext cx="2691739" cy="2691739"/>
            </a:xfrm>
            <a:prstGeom prst="ellipse">
              <a:avLst/>
            </a:prstGeom>
            <a:solidFill>
              <a:schemeClr val="bg1">
                <a:alpha val="9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69CCC"/>
                </a:solidFill>
                <a:latin typeface="Arial Regular" charset="0"/>
              </a:endParaRPr>
            </a:p>
          </p:txBody>
        </p:sp>
        <p:sp>
          <p:nvSpPr>
            <p:cNvPr id="65" name="Rectangle 64"/>
            <p:cNvSpPr/>
            <p:nvPr/>
          </p:nvSpPr>
          <p:spPr>
            <a:xfrm>
              <a:off x="359864" y="4235259"/>
              <a:ext cx="2617471" cy="1170060"/>
            </a:xfrm>
            <a:prstGeom prst="rect">
              <a:avLst/>
            </a:prstGeom>
            <a:noFill/>
            <a:ln w="25400">
              <a:noFill/>
            </a:ln>
          </p:spPr>
          <p:txBody>
            <a:bodyPr wrap="square" lIns="182880" tIns="182880" rIns="182880" bIns="182880">
              <a:spAutoFit/>
            </a:bodyPr>
            <a:lstStyle/>
            <a:p>
              <a:pPr algn="ctr">
                <a:buClr>
                  <a:srgbClr val="57A1D8"/>
                </a:buClr>
              </a:pPr>
              <a:r>
                <a:rPr lang="en-US" sz="2800" b="1" dirty="0">
                  <a:solidFill>
                    <a:schemeClr val="tx2"/>
                  </a:solidFill>
                  <a:latin typeface="Arial" charset="0"/>
                  <a:ea typeface="Arial" charset="0"/>
                  <a:cs typeface="Arial" charset="0"/>
                </a:rPr>
                <a:t>API</a:t>
              </a:r>
            </a:p>
            <a:p>
              <a:pPr algn="ctr">
                <a:buClr>
                  <a:srgbClr val="57A1D8"/>
                </a:buClr>
              </a:pPr>
              <a:r>
                <a:rPr lang="en-US" sz="2000" dirty="0" smtClean="0">
                  <a:solidFill>
                    <a:schemeClr val="accent1"/>
                  </a:solidFill>
                  <a:latin typeface="Arial" charset="0"/>
                  <a:ea typeface="Arial" charset="0"/>
                  <a:cs typeface="Arial" charset="0"/>
                </a:rPr>
                <a:t>Developed on Microsoft reference architecture</a:t>
              </a:r>
              <a:endParaRPr lang="en-US" sz="2000" dirty="0">
                <a:solidFill>
                  <a:schemeClr val="accent1"/>
                </a:solidFill>
                <a:latin typeface="Arial" charset="0"/>
                <a:ea typeface="Arial" charset="0"/>
                <a:cs typeface="Arial" charset="0"/>
              </a:endParaRPr>
            </a:p>
          </p:txBody>
        </p:sp>
      </p:grpSp>
      <p:grpSp>
        <p:nvGrpSpPr>
          <p:cNvPr id="67" name="Group 66"/>
          <p:cNvGrpSpPr/>
          <p:nvPr/>
        </p:nvGrpSpPr>
        <p:grpSpPr>
          <a:xfrm>
            <a:off x="4261223" y="3315784"/>
            <a:ext cx="3340802" cy="3257004"/>
            <a:chOff x="281649" y="3337058"/>
            <a:chExt cx="2760994" cy="2691739"/>
          </a:xfrm>
        </p:grpSpPr>
        <p:sp>
          <p:nvSpPr>
            <p:cNvPr id="68" name="Oval 67"/>
            <p:cNvSpPr/>
            <p:nvPr/>
          </p:nvSpPr>
          <p:spPr>
            <a:xfrm>
              <a:off x="322729" y="3337058"/>
              <a:ext cx="2691739" cy="2691739"/>
            </a:xfrm>
            <a:prstGeom prst="ellipse">
              <a:avLst/>
            </a:prstGeom>
            <a:solidFill>
              <a:schemeClr val="bg1">
                <a:alpha val="9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69CCC"/>
                </a:solidFill>
                <a:latin typeface="Arial Regular" charset="0"/>
              </a:endParaRPr>
            </a:p>
          </p:txBody>
        </p:sp>
        <p:sp>
          <p:nvSpPr>
            <p:cNvPr id="72" name="Rectangle 71"/>
            <p:cNvSpPr/>
            <p:nvPr/>
          </p:nvSpPr>
          <p:spPr>
            <a:xfrm>
              <a:off x="281649" y="4235259"/>
              <a:ext cx="2760994" cy="1526165"/>
            </a:xfrm>
            <a:prstGeom prst="rect">
              <a:avLst/>
            </a:prstGeom>
            <a:noFill/>
            <a:ln w="25400">
              <a:noFill/>
            </a:ln>
          </p:spPr>
          <p:txBody>
            <a:bodyPr wrap="square" lIns="182880" tIns="182880" rIns="182880" bIns="182880">
              <a:spAutoFit/>
            </a:bodyPr>
            <a:lstStyle/>
            <a:p>
              <a:pPr algn="ctr">
                <a:buClr>
                  <a:srgbClr val="57A1D8"/>
                </a:buClr>
              </a:pPr>
              <a:r>
                <a:rPr lang="en-US" sz="2800" b="1" dirty="0" smtClean="0">
                  <a:solidFill>
                    <a:schemeClr val="tx2"/>
                  </a:solidFill>
                  <a:latin typeface="Arial" charset="0"/>
                  <a:ea typeface="Arial" charset="0"/>
                  <a:cs typeface="Arial" charset="0"/>
                </a:rPr>
                <a:t>NETWORK OPTIMIZED</a:t>
              </a:r>
              <a:endParaRPr lang="en-US" sz="2800" b="1" dirty="0">
                <a:solidFill>
                  <a:schemeClr val="tx2"/>
                </a:solidFill>
                <a:latin typeface="Arial" charset="0"/>
                <a:ea typeface="Arial" charset="0"/>
                <a:cs typeface="Arial" charset="0"/>
              </a:endParaRPr>
            </a:p>
            <a:p>
              <a:pPr algn="ctr">
                <a:buClr>
                  <a:srgbClr val="57A1D8"/>
                </a:buClr>
              </a:pPr>
              <a:r>
                <a:rPr lang="en-US" sz="2000" dirty="0" smtClean="0">
                  <a:solidFill>
                    <a:schemeClr val="accent1"/>
                  </a:solidFill>
                  <a:latin typeface="Arial" charset="0"/>
                  <a:ea typeface="Arial" charset="0"/>
                  <a:cs typeface="Arial" charset="0"/>
                </a:rPr>
                <a:t>Optimized for each network topography</a:t>
              </a:r>
              <a:endParaRPr lang="en-US" sz="2000" dirty="0">
                <a:solidFill>
                  <a:schemeClr val="accent1"/>
                </a:solidFill>
                <a:latin typeface="Arial" charset="0"/>
                <a:ea typeface="Arial" charset="0"/>
                <a:cs typeface="Arial" charset="0"/>
              </a:endParaRPr>
            </a:p>
          </p:txBody>
        </p:sp>
      </p:grpSp>
      <p:grpSp>
        <p:nvGrpSpPr>
          <p:cNvPr id="83" name="Group 82"/>
          <p:cNvGrpSpPr/>
          <p:nvPr/>
        </p:nvGrpSpPr>
        <p:grpSpPr>
          <a:xfrm>
            <a:off x="8024093" y="1952497"/>
            <a:ext cx="3257004" cy="3257004"/>
            <a:chOff x="322729" y="3337058"/>
            <a:chExt cx="2691739" cy="2691739"/>
          </a:xfrm>
        </p:grpSpPr>
        <p:sp>
          <p:nvSpPr>
            <p:cNvPr id="84" name="Oval 83"/>
            <p:cNvSpPr/>
            <p:nvPr/>
          </p:nvSpPr>
          <p:spPr>
            <a:xfrm>
              <a:off x="322729" y="3337058"/>
              <a:ext cx="2691739" cy="2691739"/>
            </a:xfrm>
            <a:prstGeom prst="ellipse">
              <a:avLst/>
            </a:prstGeom>
            <a:solidFill>
              <a:schemeClr val="bg1">
                <a:alpha val="9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69CCC"/>
                </a:solidFill>
                <a:latin typeface="Arial Regular" charset="0"/>
              </a:endParaRPr>
            </a:p>
          </p:txBody>
        </p:sp>
        <p:sp>
          <p:nvSpPr>
            <p:cNvPr id="85" name="Rectangle 84"/>
            <p:cNvSpPr/>
            <p:nvPr/>
          </p:nvSpPr>
          <p:spPr>
            <a:xfrm>
              <a:off x="336285" y="4235259"/>
              <a:ext cx="2664626" cy="1526165"/>
            </a:xfrm>
            <a:prstGeom prst="rect">
              <a:avLst/>
            </a:prstGeom>
            <a:noFill/>
            <a:ln w="25400">
              <a:noFill/>
            </a:ln>
          </p:spPr>
          <p:txBody>
            <a:bodyPr wrap="square" lIns="182880" tIns="182880" rIns="182880" bIns="182880">
              <a:spAutoFit/>
            </a:bodyPr>
            <a:lstStyle/>
            <a:p>
              <a:pPr algn="ctr">
                <a:buClr>
                  <a:srgbClr val="57A1D8"/>
                </a:buClr>
              </a:pPr>
              <a:r>
                <a:rPr lang="en-US" sz="2800" b="1" dirty="0" smtClean="0">
                  <a:solidFill>
                    <a:schemeClr val="tx2"/>
                  </a:solidFill>
                  <a:latin typeface="Arial" charset="0"/>
                  <a:ea typeface="Arial" charset="0"/>
                  <a:cs typeface="Arial" charset="0"/>
                </a:rPr>
                <a:t>EXTENSIBLE PLATFORM</a:t>
              </a:r>
              <a:endParaRPr lang="en-US" sz="2800" b="1" dirty="0">
                <a:solidFill>
                  <a:schemeClr val="tx2"/>
                </a:solidFill>
                <a:latin typeface="Arial" charset="0"/>
                <a:ea typeface="Arial" charset="0"/>
                <a:cs typeface="Arial" charset="0"/>
              </a:endParaRPr>
            </a:p>
            <a:p>
              <a:pPr algn="ctr">
                <a:buClr>
                  <a:srgbClr val="57A1D8"/>
                </a:buClr>
              </a:pPr>
              <a:r>
                <a:rPr lang="en-US" sz="2000" dirty="0" smtClean="0">
                  <a:solidFill>
                    <a:schemeClr val="accent1"/>
                  </a:solidFill>
                  <a:latin typeface="Arial" charset="0"/>
                  <a:ea typeface="Arial" charset="0"/>
                  <a:cs typeface="Arial" charset="0"/>
                </a:rPr>
                <a:t>Supports other content delivery use cases</a:t>
              </a:r>
              <a:endParaRPr lang="en-US" sz="2000" dirty="0">
                <a:solidFill>
                  <a:schemeClr val="accent1"/>
                </a:solidFill>
                <a:latin typeface="Arial" charset="0"/>
                <a:ea typeface="Arial" charset="0"/>
                <a:cs typeface="Arial" charset="0"/>
              </a:endParaRPr>
            </a:p>
          </p:txBody>
        </p:sp>
      </p:grpSp>
      <p:sp>
        <p:nvSpPr>
          <p:cNvPr id="17"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B3408BC6-F5DA-43F7-955A-B2D6658FAE3E}" type="slidenum">
              <a:rPr lang="en-US" smtClean="0"/>
              <a:pPr/>
              <a:t>24</a:t>
            </a:fld>
            <a:endParaRPr lang="en-US" dirty="0"/>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71594" y="2277320"/>
            <a:ext cx="762000" cy="762000"/>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28800" y="2277320"/>
            <a:ext cx="884270" cy="884270"/>
          </a:xfrm>
          <a:prstGeom prst="rect">
            <a:avLst/>
          </a:prstGeom>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38800" y="3672686"/>
            <a:ext cx="812800" cy="812800"/>
          </a:xfrm>
          <a:prstGeom prst="rect">
            <a:avLst/>
          </a:prstGeom>
        </p:spPr>
      </p:pic>
    </p:spTree>
    <p:extLst>
      <p:ext uri="{BB962C8B-B14F-4D97-AF65-F5344CB8AC3E}">
        <p14:creationId xmlns:p14="http://schemas.microsoft.com/office/powerpoint/2010/main" val="1968039888"/>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0123B">
              <a:alpha val="8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a:xfrm>
            <a:off x="838200" y="1402715"/>
            <a:ext cx="10515600" cy="4968875"/>
          </a:xfrm>
        </p:spPr>
        <p:txBody>
          <a:bodyPr>
            <a:normAutofit/>
          </a:bodyPr>
          <a:lstStyle/>
          <a:p>
            <a:pPr marL="571500" indent="-571500">
              <a:lnSpc>
                <a:spcPct val="150000"/>
              </a:lnSpc>
              <a:buFont typeface="Arial" charset="0"/>
              <a:buChar char="•"/>
            </a:pPr>
            <a:r>
              <a:rPr lang="en-US" sz="2800" dirty="0" smtClean="0">
                <a:solidFill>
                  <a:schemeClr val="bg1"/>
                </a:solidFill>
              </a:rPr>
              <a:t>Accelerates Windows 10 / Windows as a Service migration</a:t>
            </a:r>
            <a:endParaRPr lang="en-US" sz="900" dirty="0">
              <a:solidFill>
                <a:schemeClr val="bg1"/>
              </a:solidFill>
            </a:endParaRPr>
          </a:p>
          <a:p>
            <a:pPr marL="571500" indent="-571500">
              <a:lnSpc>
                <a:spcPct val="150000"/>
              </a:lnSpc>
              <a:buFont typeface="Arial" charset="0"/>
              <a:buChar char="•"/>
            </a:pPr>
            <a:r>
              <a:rPr lang="en-US" sz="2800" dirty="0" smtClean="0">
                <a:solidFill>
                  <a:schemeClr val="bg1"/>
                </a:solidFill>
              </a:rPr>
              <a:t>Rapid deployment of latest feature updates</a:t>
            </a:r>
          </a:p>
          <a:p>
            <a:pPr marL="571500" indent="-571500">
              <a:lnSpc>
                <a:spcPct val="150000"/>
              </a:lnSpc>
              <a:buFont typeface="Arial" charset="0"/>
              <a:buChar char="•"/>
            </a:pPr>
            <a:r>
              <a:rPr lang="en-US" sz="2800" dirty="0">
                <a:solidFill>
                  <a:schemeClr val="bg1"/>
                </a:solidFill>
              </a:rPr>
              <a:t>Increased end-point </a:t>
            </a:r>
            <a:r>
              <a:rPr lang="en-US" sz="2800" dirty="0" smtClean="0">
                <a:solidFill>
                  <a:schemeClr val="bg1"/>
                </a:solidFill>
              </a:rPr>
              <a:t>security from immediate security patches</a:t>
            </a:r>
          </a:p>
          <a:p>
            <a:pPr marL="571500" indent="-571500">
              <a:lnSpc>
                <a:spcPct val="150000"/>
              </a:lnSpc>
              <a:buFont typeface="Arial" charset="0"/>
              <a:buChar char="•"/>
            </a:pPr>
            <a:r>
              <a:rPr lang="en-US" sz="2800" dirty="0" smtClean="0">
                <a:solidFill>
                  <a:schemeClr val="bg1"/>
                </a:solidFill>
              </a:rPr>
              <a:t>Optimized for minimal network bandwidth usage</a:t>
            </a:r>
            <a:endParaRPr lang="en-US" sz="900" dirty="0" smtClean="0">
              <a:solidFill>
                <a:schemeClr val="bg1"/>
              </a:solidFill>
            </a:endParaRPr>
          </a:p>
          <a:p>
            <a:pPr marL="571500" indent="-571500">
              <a:lnSpc>
                <a:spcPct val="150000"/>
              </a:lnSpc>
              <a:buFont typeface="Arial" charset="0"/>
              <a:buChar char="•"/>
            </a:pPr>
            <a:r>
              <a:rPr lang="en-US" sz="2800" dirty="0" smtClean="0">
                <a:solidFill>
                  <a:schemeClr val="bg1"/>
                </a:solidFill>
              </a:rPr>
              <a:t>No additional hardware required</a:t>
            </a:r>
          </a:p>
          <a:p>
            <a:pPr marL="571500" indent="-571500">
              <a:lnSpc>
                <a:spcPct val="150000"/>
              </a:lnSpc>
              <a:buFont typeface="Arial" charset="0"/>
              <a:buChar char="•"/>
            </a:pPr>
            <a:r>
              <a:rPr lang="en-US" sz="2800" dirty="0">
                <a:solidFill>
                  <a:schemeClr val="bg1"/>
                </a:solidFill>
              </a:rPr>
              <a:t>90% reduction of distribution </a:t>
            </a:r>
            <a:r>
              <a:rPr lang="en-US" sz="2800" dirty="0" smtClean="0">
                <a:solidFill>
                  <a:schemeClr val="bg1"/>
                </a:solidFill>
              </a:rPr>
              <a:t>points</a:t>
            </a:r>
            <a:endParaRPr lang="en-US" sz="900" dirty="0">
              <a:solidFill>
                <a:schemeClr val="bg1"/>
              </a:solidFill>
            </a:endParaRPr>
          </a:p>
        </p:txBody>
      </p:sp>
      <p:sp>
        <p:nvSpPr>
          <p:cNvPr id="3" name="Title 2"/>
          <p:cNvSpPr>
            <a:spLocks noGrp="1"/>
          </p:cNvSpPr>
          <p:nvPr>
            <p:ph type="title"/>
          </p:nvPr>
        </p:nvSpPr>
        <p:spPr/>
        <p:txBody>
          <a:bodyPr>
            <a:normAutofit/>
          </a:bodyPr>
          <a:lstStyle/>
          <a:p>
            <a:r>
              <a:rPr lang="en-US" dirty="0" smtClean="0">
                <a:solidFill>
                  <a:schemeClr val="bg1"/>
                </a:solidFill>
              </a:rPr>
              <a:t>BENEFITS SUMMARY</a:t>
            </a:r>
            <a:endParaRPr lang="en-US" dirty="0">
              <a:solidFill>
                <a:schemeClr val="bg1"/>
              </a:solidFill>
            </a:endParaRPr>
          </a:p>
        </p:txBody>
      </p:sp>
      <p:sp>
        <p:nvSpPr>
          <p:cNvPr id="5" name="Slide Number Placeholder 4"/>
          <p:cNvSpPr>
            <a:spLocks noGrp="1"/>
          </p:cNvSpPr>
          <p:nvPr>
            <p:ph type="sldNum" sz="quarter" idx="4"/>
          </p:nvPr>
        </p:nvSpPr>
        <p:spPr/>
        <p:txBody>
          <a:bodyPr/>
          <a:lstStyle/>
          <a:p>
            <a:fld id="{B3408BC6-F5DA-43F7-955A-B2D6658FAE3E}" type="slidenum">
              <a:rPr lang="en-US" smtClean="0"/>
              <a:pPr/>
              <a:t>25</a:t>
            </a:fld>
            <a:endParaRPr lang="en-US" dirty="0"/>
          </a:p>
        </p:txBody>
      </p:sp>
    </p:spTree>
    <p:extLst>
      <p:ext uri="{BB962C8B-B14F-4D97-AF65-F5344CB8AC3E}">
        <p14:creationId xmlns:p14="http://schemas.microsoft.com/office/powerpoint/2010/main" val="1659769619"/>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rotWithShape="1">
          <a:blip r:embed="rId3" cstate="email">
            <a:alphaModFix amt="70000"/>
            <a:extLst>
              <a:ext uri="{28A0092B-C50C-407E-A947-70E740481C1C}">
                <a14:useLocalDpi xmlns:a14="http://schemas.microsoft.com/office/drawing/2010/main"/>
              </a:ext>
            </a:extLst>
          </a:blip>
          <a:srcRect/>
          <a:stretch/>
        </p:blipFill>
        <p:spPr>
          <a:xfrm>
            <a:off x="4989288" y="2520479"/>
            <a:ext cx="2294343" cy="3072883"/>
          </a:xfrm>
          <a:prstGeom prst="rect">
            <a:avLst/>
          </a:prstGeom>
        </p:spPr>
      </p:pic>
      <p:sp>
        <p:nvSpPr>
          <p:cNvPr id="21" name="Rectangle 20"/>
          <p:cNvSpPr/>
          <p:nvPr/>
        </p:nvSpPr>
        <p:spPr>
          <a:xfrm>
            <a:off x="1" y="1019896"/>
            <a:ext cx="12204710" cy="7111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charset="0"/>
            </a:endParaRPr>
          </a:p>
        </p:txBody>
      </p:sp>
      <p:cxnSp>
        <p:nvCxnSpPr>
          <p:cNvPr id="27" name="Straight Connector 26"/>
          <p:cNvCxnSpPr/>
          <p:nvPr/>
        </p:nvCxnSpPr>
        <p:spPr>
          <a:xfrm>
            <a:off x="0" y="1731030"/>
            <a:ext cx="12192000" cy="134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948760" y="1132252"/>
            <a:ext cx="3462573" cy="523220"/>
          </a:xfrm>
          <a:prstGeom prst="rect">
            <a:avLst/>
          </a:prstGeom>
          <a:noFill/>
        </p:spPr>
        <p:txBody>
          <a:bodyPr wrap="square" rtlCol="0">
            <a:spAutoFit/>
          </a:bodyPr>
          <a:lstStyle/>
          <a:p>
            <a:pPr algn="ctr"/>
            <a:r>
              <a:rPr lang="en-US" sz="2800" b="1" dirty="0">
                <a:solidFill>
                  <a:schemeClr val="bg1"/>
                </a:solidFill>
                <a:latin typeface="Arial" charset="0"/>
                <a:ea typeface="Arial" charset="0"/>
                <a:cs typeface="Arial" charset="0"/>
              </a:rPr>
              <a:t>BATTLE TESTED</a:t>
            </a:r>
          </a:p>
        </p:txBody>
      </p:sp>
      <p:sp>
        <p:nvSpPr>
          <p:cNvPr id="56" name="TextBox 55"/>
          <p:cNvSpPr txBox="1"/>
          <p:nvPr/>
        </p:nvSpPr>
        <p:spPr>
          <a:xfrm>
            <a:off x="338011" y="1132252"/>
            <a:ext cx="4443986" cy="523220"/>
          </a:xfrm>
          <a:prstGeom prst="rect">
            <a:avLst/>
          </a:prstGeom>
          <a:noFill/>
        </p:spPr>
        <p:txBody>
          <a:bodyPr wrap="square" rtlCol="0">
            <a:spAutoFit/>
          </a:bodyPr>
          <a:lstStyle/>
          <a:p>
            <a:pPr algn="ctr"/>
            <a:r>
              <a:rPr lang="en-US" sz="2800" b="1" dirty="0">
                <a:solidFill>
                  <a:schemeClr val="bg1"/>
                </a:solidFill>
                <a:latin typeface="Arial" charset="0"/>
                <a:ea typeface="Arial" charset="0"/>
                <a:cs typeface="Arial" charset="0"/>
              </a:rPr>
              <a:t>INTELLIGENT</a:t>
            </a:r>
          </a:p>
        </p:txBody>
      </p:sp>
      <p:sp>
        <p:nvSpPr>
          <p:cNvPr id="3" name="Title 2"/>
          <p:cNvSpPr>
            <a:spLocks noGrp="1"/>
          </p:cNvSpPr>
          <p:nvPr>
            <p:ph type="title"/>
          </p:nvPr>
        </p:nvSpPr>
        <p:spPr/>
        <p:txBody>
          <a:bodyPr/>
          <a:lstStyle/>
          <a:p>
            <a:r>
              <a:rPr lang="en-US" dirty="0"/>
              <a:t>WHY CUSTOMERS CHOOSE KOLLECTIVE</a:t>
            </a:r>
          </a:p>
        </p:txBody>
      </p:sp>
      <p:sp>
        <p:nvSpPr>
          <p:cNvPr id="29" name="TextBox 28"/>
          <p:cNvSpPr txBox="1"/>
          <p:nvPr/>
        </p:nvSpPr>
        <p:spPr>
          <a:xfrm>
            <a:off x="170818" y="2035304"/>
            <a:ext cx="4778372" cy="984885"/>
          </a:xfrm>
          <a:prstGeom prst="rect">
            <a:avLst/>
          </a:prstGeom>
          <a:noFill/>
        </p:spPr>
        <p:txBody>
          <a:bodyPr wrap="square" rtlCol="0">
            <a:spAutoFit/>
          </a:bodyPr>
          <a:lstStyle>
            <a:defPPr>
              <a:defRPr lang="en-US"/>
            </a:defPPr>
            <a:lvl1pPr algn="ctr">
              <a:defRPr sz="3800" b="1">
                <a:solidFill>
                  <a:schemeClr val="accent1"/>
                </a:solidFill>
                <a:latin typeface="Arial" charset="0"/>
                <a:ea typeface="Arial" charset="0"/>
                <a:cs typeface="Arial" charset="0"/>
              </a:defRPr>
            </a:lvl1pPr>
          </a:lstStyle>
          <a:p>
            <a:r>
              <a:rPr lang="en-US" sz="3400" b="0" dirty="0"/>
              <a:t>Self Optimizing</a:t>
            </a:r>
          </a:p>
          <a:p>
            <a:r>
              <a:rPr lang="en-US" sz="2400" b="0" dirty="0">
                <a:solidFill>
                  <a:schemeClr val="tx1"/>
                </a:solidFill>
              </a:rPr>
              <a:t>Software Defined ECDN</a:t>
            </a:r>
          </a:p>
        </p:txBody>
      </p:sp>
      <p:sp>
        <p:nvSpPr>
          <p:cNvPr id="30" name="TextBox 29"/>
          <p:cNvSpPr txBox="1"/>
          <p:nvPr/>
        </p:nvSpPr>
        <p:spPr>
          <a:xfrm>
            <a:off x="7599683" y="5408145"/>
            <a:ext cx="4175845" cy="1015663"/>
          </a:xfrm>
          <a:prstGeom prst="rect">
            <a:avLst/>
          </a:prstGeom>
          <a:noFill/>
        </p:spPr>
        <p:txBody>
          <a:bodyPr wrap="square" rtlCol="0">
            <a:spAutoFit/>
          </a:bodyPr>
          <a:lstStyle/>
          <a:p>
            <a:pPr algn="ctr"/>
            <a:r>
              <a:rPr lang="en-US" sz="3600" dirty="0">
                <a:solidFill>
                  <a:schemeClr val="accent1"/>
                </a:solidFill>
                <a:latin typeface="Arial" charset="0"/>
                <a:ea typeface="Arial" charset="0"/>
                <a:cs typeface="Arial" charset="0"/>
              </a:rPr>
              <a:t>100+ Global 2000 </a:t>
            </a:r>
          </a:p>
          <a:p>
            <a:pPr algn="ctr"/>
            <a:r>
              <a:rPr lang="en-US" sz="2400" dirty="0">
                <a:latin typeface="Arial" charset="0"/>
                <a:ea typeface="Arial" charset="0"/>
                <a:cs typeface="Arial" charset="0"/>
              </a:rPr>
              <a:t>References</a:t>
            </a:r>
          </a:p>
        </p:txBody>
      </p:sp>
      <p:sp>
        <p:nvSpPr>
          <p:cNvPr id="31" name="TextBox 30"/>
          <p:cNvSpPr txBox="1"/>
          <p:nvPr/>
        </p:nvSpPr>
        <p:spPr>
          <a:xfrm>
            <a:off x="237258" y="5283551"/>
            <a:ext cx="4645493" cy="1046440"/>
          </a:xfrm>
          <a:prstGeom prst="rect">
            <a:avLst/>
          </a:prstGeom>
          <a:noFill/>
        </p:spPr>
        <p:txBody>
          <a:bodyPr wrap="square" rtlCol="0">
            <a:spAutoFit/>
          </a:bodyPr>
          <a:lstStyle/>
          <a:p>
            <a:pPr algn="ctr"/>
            <a:r>
              <a:rPr lang="en-US" sz="3600" dirty="0">
                <a:solidFill>
                  <a:schemeClr val="accent1"/>
                </a:solidFill>
                <a:latin typeface="Arial" charset="0"/>
                <a:ea typeface="Arial" charset="0"/>
                <a:cs typeface="Arial" charset="0"/>
              </a:rPr>
              <a:t>Powerful Analytics</a:t>
            </a:r>
          </a:p>
          <a:p>
            <a:pPr algn="ctr"/>
            <a:r>
              <a:rPr lang="en-US" sz="2400" dirty="0">
                <a:latin typeface="Arial" charset="0"/>
                <a:ea typeface="Arial" charset="0"/>
                <a:cs typeface="Arial" charset="0"/>
              </a:rPr>
              <a:t>&amp; Network Readiness Test</a:t>
            </a:r>
          </a:p>
        </p:txBody>
      </p:sp>
      <p:sp>
        <p:nvSpPr>
          <p:cNvPr id="32" name="Rectangle 31"/>
          <p:cNvSpPr/>
          <p:nvPr/>
        </p:nvSpPr>
        <p:spPr>
          <a:xfrm>
            <a:off x="7875638" y="2035839"/>
            <a:ext cx="3401961" cy="1015663"/>
          </a:xfrm>
          <a:prstGeom prst="rect">
            <a:avLst/>
          </a:prstGeom>
        </p:spPr>
        <p:txBody>
          <a:bodyPr wrap="square">
            <a:spAutoFit/>
          </a:bodyPr>
          <a:lstStyle/>
          <a:p>
            <a:pPr algn="ctr"/>
            <a:r>
              <a:rPr lang="en-US" sz="3600" dirty="0">
                <a:solidFill>
                  <a:schemeClr val="accent1"/>
                </a:solidFill>
                <a:latin typeface="Arial" charset="0"/>
                <a:ea typeface="Arial" charset="0"/>
                <a:cs typeface="Arial" charset="0"/>
              </a:rPr>
              <a:t>4M</a:t>
            </a:r>
          </a:p>
          <a:p>
            <a:pPr algn="ctr"/>
            <a:r>
              <a:rPr lang="en-US" sz="2400" dirty="0">
                <a:latin typeface="Arial" charset="0"/>
                <a:ea typeface="Arial" charset="0"/>
                <a:cs typeface="Arial" charset="0"/>
              </a:rPr>
              <a:t>End Points Deployed</a:t>
            </a:r>
          </a:p>
        </p:txBody>
      </p:sp>
      <p:sp>
        <p:nvSpPr>
          <p:cNvPr id="33" name="Rectangle 32"/>
          <p:cNvSpPr/>
          <p:nvPr/>
        </p:nvSpPr>
        <p:spPr>
          <a:xfrm>
            <a:off x="8409025" y="4284043"/>
            <a:ext cx="2557162" cy="1015663"/>
          </a:xfrm>
          <a:prstGeom prst="rect">
            <a:avLst/>
          </a:prstGeom>
        </p:spPr>
        <p:txBody>
          <a:bodyPr wrap="square">
            <a:spAutoFit/>
          </a:bodyPr>
          <a:lstStyle/>
          <a:p>
            <a:pPr algn="ctr"/>
            <a:r>
              <a:rPr lang="en-US" sz="3600" dirty="0">
                <a:solidFill>
                  <a:schemeClr val="accent1"/>
                </a:solidFill>
                <a:latin typeface="Arial" charset="0"/>
                <a:ea typeface="Arial" charset="0"/>
                <a:cs typeface="Arial" charset="0"/>
              </a:rPr>
              <a:t>97%</a:t>
            </a:r>
          </a:p>
          <a:p>
            <a:pPr algn="ctr"/>
            <a:r>
              <a:rPr lang="en-US" sz="2400" dirty="0">
                <a:latin typeface="Arial" charset="0"/>
                <a:ea typeface="Arial" charset="0"/>
                <a:cs typeface="Arial" charset="0"/>
              </a:rPr>
              <a:t>Renewal Rate</a:t>
            </a:r>
          </a:p>
        </p:txBody>
      </p:sp>
      <p:sp>
        <p:nvSpPr>
          <p:cNvPr id="34" name="TextBox 33"/>
          <p:cNvSpPr txBox="1"/>
          <p:nvPr/>
        </p:nvSpPr>
        <p:spPr>
          <a:xfrm>
            <a:off x="2671" y="3129164"/>
            <a:ext cx="5114666" cy="1046440"/>
          </a:xfrm>
          <a:prstGeom prst="rect">
            <a:avLst/>
          </a:prstGeom>
          <a:noFill/>
        </p:spPr>
        <p:txBody>
          <a:bodyPr wrap="square" rtlCol="0">
            <a:spAutoFit/>
          </a:bodyPr>
          <a:lstStyle/>
          <a:p>
            <a:pPr algn="ctr"/>
            <a:r>
              <a:rPr lang="en-US" sz="3600" dirty="0">
                <a:solidFill>
                  <a:schemeClr val="accent1"/>
                </a:solidFill>
                <a:latin typeface="Arial" charset="0"/>
                <a:ea typeface="Arial" charset="0"/>
                <a:cs typeface="Arial" charset="0"/>
              </a:rPr>
              <a:t>Highly Configurable</a:t>
            </a:r>
          </a:p>
          <a:p>
            <a:pPr algn="ctr"/>
            <a:r>
              <a:rPr lang="en-US" sz="2400" dirty="0" smtClean="0">
                <a:latin typeface="Arial" charset="0"/>
                <a:ea typeface="Arial" charset="0"/>
                <a:cs typeface="Arial" charset="0"/>
              </a:rPr>
              <a:t>For your unique network</a:t>
            </a:r>
            <a:endParaRPr lang="en-US" sz="2400" dirty="0">
              <a:latin typeface="Arial" charset="0"/>
              <a:ea typeface="Arial" charset="0"/>
              <a:cs typeface="Arial" charset="0"/>
            </a:endParaRPr>
          </a:p>
        </p:txBody>
      </p:sp>
      <p:sp>
        <p:nvSpPr>
          <p:cNvPr id="35" name="Rectangle 34"/>
          <p:cNvSpPr/>
          <p:nvPr/>
        </p:nvSpPr>
        <p:spPr>
          <a:xfrm>
            <a:off x="7342354" y="3159941"/>
            <a:ext cx="4671918" cy="1015663"/>
          </a:xfrm>
          <a:prstGeom prst="rect">
            <a:avLst/>
          </a:prstGeom>
        </p:spPr>
        <p:txBody>
          <a:bodyPr wrap="square">
            <a:spAutoFit/>
          </a:bodyPr>
          <a:lstStyle/>
          <a:p>
            <a:pPr algn="ctr"/>
            <a:r>
              <a:rPr lang="en-US" sz="3600" dirty="0" smtClean="0">
                <a:solidFill>
                  <a:schemeClr val="accent1"/>
                </a:solidFill>
                <a:latin typeface="Arial" charset="0"/>
                <a:ea typeface="Arial" charset="0"/>
                <a:cs typeface="Arial" charset="0"/>
              </a:rPr>
              <a:t>16</a:t>
            </a:r>
            <a:endParaRPr lang="en-US" sz="3600" dirty="0">
              <a:solidFill>
                <a:schemeClr val="accent1"/>
              </a:solidFill>
              <a:latin typeface="Arial" charset="0"/>
              <a:ea typeface="Arial" charset="0"/>
              <a:cs typeface="Arial" charset="0"/>
            </a:endParaRPr>
          </a:p>
          <a:p>
            <a:pPr algn="ctr"/>
            <a:r>
              <a:rPr lang="en-US" sz="2400" dirty="0">
                <a:latin typeface="Arial" charset="0"/>
                <a:ea typeface="Arial" charset="0"/>
                <a:cs typeface="Arial" charset="0"/>
              </a:rPr>
              <a:t>Years of Market Experience</a:t>
            </a:r>
          </a:p>
        </p:txBody>
      </p:sp>
      <p:sp>
        <p:nvSpPr>
          <p:cNvPr id="2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B3408BC6-F5DA-43F7-955A-B2D6658FAE3E}" type="slidenum">
              <a:rPr lang="en-US" smtClean="0">
                <a:solidFill>
                  <a:schemeClr val="tx1"/>
                </a:solidFill>
              </a:rPr>
              <a:pPr/>
              <a:t>26</a:t>
            </a:fld>
            <a:endParaRPr lang="en-US" dirty="0">
              <a:solidFill>
                <a:schemeClr val="tx1"/>
              </a:solidFill>
            </a:endParaRPr>
          </a:p>
        </p:txBody>
      </p:sp>
      <p:sp>
        <p:nvSpPr>
          <p:cNvPr id="36" name="TextBox 35"/>
          <p:cNvSpPr txBox="1"/>
          <p:nvPr/>
        </p:nvSpPr>
        <p:spPr>
          <a:xfrm>
            <a:off x="11964" y="4206357"/>
            <a:ext cx="5114666" cy="1046440"/>
          </a:xfrm>
          <a:prstGeom prst="rect">
            <a:avLst/>
          </a:prstGeom>
          <a:noFill/>
        </p:spPr>
        <p:txBody>
          <a:bodyPr wrap="square" rtlCol="0">
            <a:spAutoFit/>
          </a:bodyPr>
          <a:lstStyle/>
          <a:p>
            <a:pPr algn="ctr"/>
            <a:r>
              <a:rPr lang="en-US" sz="3600" dirty="0">
                <a:solidFill>
                  <a:schemeClr val="accent1"/>
                </a:solidFill>
                <a:latin typeface="Arial" charset="0"/>
                <a:ea typeface="Arial" charset="0"/>
                <a:cs typeface="Arial" charset="0"/>
              </a:rPr>
              <a:t>Secure Delivery</a:t>
            </a:r>
          </a:p>
          <a:p>
            <a:pPr algn="ctr"/>
            <a:r>
              <a:rPr lang="en-US" sz="2400" dirty="0">
                <a:latin typeface="Arial" charset="0"/>
                <a:ea typeface="Arial" charset="0"/>
                <a:cs typeface="Arial" charset="0"/>
              </a:rPr>
              <a:t>Protecting your content</a:t>
            </a:r>
          </a:p>
        </p:txBody>
      </p:sp>
    </p:spTree>
    <p:extLst>
      <p:ext uri="{BB962C8B-B14F-4D97-AF65-F5344CB8AC3E}">
        <p14:creationId xmlns:p14="http://schemas.microsoft.com/office/powerpoint/2010/main" val="742743721"/>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88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95298" y="1201272"/>
            <a:ext cx="11049002" cy="3203441"/>
          </a:xfrm>
        </p:spPr>
        <p:txBody>
          <a:bodyPr wrap="square" anchor="ctr">
            <a:spAutoFit/>
          </a:bodyPr>
          <a:lstStyle/>
          <a:p>
            <a:pPr algn="ctr"/>
            <a:r>
              <a:rPr lang="en-US" sz="6600" dirty="0" smtClean="0"/>
              <a:t>4 </a:t>
            </a:r>
            <a:r>
              <a:rPr lang="en-US" sz="6600" dirty="0" smtClean="0"/>
              <a:t>GB twice a year</a:t>
            </a:r>
          </a:p>
          <a:p>
            <a:pPr algn="ctr"/>
            <a:r>
              <a:rPr lang="en-US" sz="6600" dirty="0" smtClean="0"/>
              <a:t>1GB every </a:t>
            </a:r>
            <a:r>
              <a:rPr lang="en-US" sz="6600" dirty="0" smtClean="0"/>
              <a:t>month</a:t>
            </a:r>
            <a:endParaRPr lang="en-US" sz="6600" dirty="0"/>
          </a:p>
        </p:txBody>
      </p:sp>
      <p:sp>
        <p:nvSpPr>
          <p:cNvPr id="4" name="Slide Number Placeholder 3"/>
          <p:cNvSpPr>
            <a:spLocks noGrp="1"/>
          </p:cNvSpPr>
          <p:nvPr>
            <p:ph type="sldNum" sz="quarter" idx="4"/>
          </p:nvPr>
        </p:nvSpPr>
        <p:spPr/>
        <p:txBody>
          <a:bodyPr/>
          <a:lstStyle/>
          <a:p>
            <a:fld id="{B3408BC6-F5DA-43F7-955A-B2D6658FAE3E}" type="slidenum">
              <a:rPr lang="en-US" smtClean="0"/>
              <a:pPr/>
              <a:t>3</a:t>
            </a:fld>
            <a:endParaRPr lang="en-US"/>
          </a:p>
        </p:txBody>
      </p:sp>
      <p:sp>
        <p:nvSpPr>
          <p:cNvPr id="5" name="TextBox 4"/>
          <p:cNvSpPr txBox="1"/>
          <p:nvPr/>
        </p:nvSpPr>
        <p:spPr>
          <a:xfrm>
            <a:off x="876298" y="4876800"/>
            <a:ext cx="10287002" cy="1200329"/>
          </a:xfrm>
          <a:prstGeom prst="rect">
            <a:avLst/>
          </a:prstGeom>
          <a:noFill/>
        </p:spPr>
        <p:txBody>
          <a:bodyPr wrap="square" rtlCol="0">
            <a:spAutoFit/>
          </a:bodyPr>
          <a:lstStyle/>
          <a:p>
            <a:pPr algn="ctr"/>
            <a:r>
              <a:rPr lang="en-US" sz="3600" dirty="0" smtClean="0">
                <a:solidFill>
                  <a:schemeClr val="bg1"/>
                </a:solidFill>
              </a:rPr>
              <a:t>File size and frequency of </a:t>
            </a:r>
            <a:r>
              <a:rPr lang="en-US" sz="3600" dirty="0" err="1" smtClean="0">
                <a:solidFill>
                  <a:schemeClr val="bg1"/>
                </a:solidFill>
              </a:rPr>
              <a:t>WaaS</a:t>
            </a:r>
            <a:r>
              <a:rPr lang="en-US" sz="3600" dirty="0" smtClean="0">
                <a:solidFill>
                  <a:schemeClr val="bg1"/>
                </a:solidFill>
              </a:rPr>
              <a:t> feature releases and patch updates going forward</a:t>
            </a:r>
            <a:r>
              <a:rPr lang="mr-IN" sz="3600" dirty="0" smtClean="0">
                <a:solidFill>
                  <a:schemeClr val="bg1"/>
                </a:solidFill>
              </a:rPr>
              <a:t>…</a:t>
            </a:r>
            <a:r>
              <a:rPr lang="en-US" sz="3600" dirty="0" smtClean="0">
                <a:solidFill>
                  <a:schemeClr val="bg1"/>
                </a:solidFill>
              </a:rPr>
              <a:t>forever </a:t>
            </a:r>
            <a:endParaRPr lang="en-US" sz="3600" dirty="0">
              <a:solidFill>
                <a:schemeClr val="bg1"/>
              </a:solidFill>
            </a:endParaRPr>
          </a:p>
        </p:txBody>
      </p:sp>
    </p:spTree>
    <p:extLst>
      <p:ext uri="{BB962C8B-B14F-4D97-AF65-F5344CB8AC3E}">
        <p14:creationId xmlns:p14="http://schemas.microsoft.com/office/powerpoint/2010/main" val="172304097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WINDOWS 10 AS A SERVICE</a:t>
            </a:r>
            <a:endParaRPr lang="en-US" dirty="0"/>
          </a:p>
        </p:txBody>
      </p:sp>
      <p:sp>
        <p:nvSpPr>
          <p:cNvPr id="3" name="Text Placeholder 2"/>
          <p:cNvSpPr>
            <a:spLocks noGrp="1"/>
          </p:cNvSpPr>
          <p:nvPr>
            <p:ph type="body" sz="quarter" idx="10"/>
          </p:nvPr>
        </p:nvSpPr>
        <p:spPr/>
        <p:txBody>
          <a:bodyPr/>
          <a:lstStyle/>
          <a:p>
            <a:r>
              <a:rPr lang="en-US" dirty="0" smtClean="0"/>
              <a:t>Are you ready for semiannual OS migrations?</a:t>
            </a:r>
            <a:endParaRPr lang="en-US" dirty="0"/>
          </a:p>
        </p:txBody>
      </p:sp>
      <p:sp>
        <p:nvSpPr>
          <p:cNvPr id="4" name="Slide Number Placeholder 3"/>
          <p:cNvSpPr>
            <a:spLocks noGrp="1"/>
          </p:cNvSpPr>
          <p:nvPr>
            <p:ph type="sldNum" sz="quarter" idx="4"/>
          </p:nvPr>
        </p:nvSpPr>
        <p:spPr/>
        <p:txBody>
          <a:bodyPr/>
          <a:lstStyle/>
          <a:p>
            <a:fld id="{B3408BC6-F5DA-43F7-955A-B2D6658FAE3E}" type="slidenum">
              <a:rPr lang="en-US" smtClean="0"/>
              <a:pPr/>
              <a:t>4</a:t>
            </a:fld>
            <a:endParaRPr lang="en-US" dirty="0"/>
          </a:p>
        </p:txBody>
      </p:sp>
      <p:graphicFrame>
        <p:nvGraphicFramePr>
          <p:cNvPr id="10" name="Diagram 9"/>
          <p:cNvGraphicFramePr/>
          <p:nvPr>
            <p:extLst>
              <p:ext uri="{D42A27DB-BD31-4B8C-83A1-F6EECF244321}">
                <p14:modId xmlns:p14="http://schemas.microsoft.com/office/powerpoint/2010/main" val="2025324932"/>
              </p:ext>
            </p:extLst>
          </p:nvPr>
        </p:nvGraphicFramePr>
        <p:xfrm>
          <a:off x="914400" y="1354752"/>
          <a:ext cx="4747592" cy="5264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Arrow: Left 10"/>
          <p:cNvSpPr/>
          <p:nvPr/>
        </p:nvSpPr>
        <p:spPr>
          <a:xfrm flipH="1">
            <a:off x="5193792" y="231711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Left 11"/>
          <p:cNvSpPr/>
          <p:nvPr/>
        </p:nvSpPr>
        <p:spPr>
          <a:xfrm flipH="1">
            <a:off x="5181600" y="376491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Left 12"/>
          <p:cNvSpPr/>
          <p:nvPr/>
        </p:nvSpPr>
        <p:spPr>
          <a:xfrm flipH="1">
            <a:off x="5193792" y="5261479"/>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6705600" y="2174840"/>
            <a:ext cx="4953000" cy="1003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marL="285750" indent="-285750">
              <a:buFont typeface="Wingdings" panose="05000000000000000000" pitchFamily="2" charset="2"/>
              <a:buChar char="§"/>
            </a:pPr>
            <a:r>
              <a:rPr lang="en-US" sz="2200" dirty="0" smtClean="0">
                <a:solidFill>
                  <a:schemeClr val="tx2"/>
                </a:solidFill>
              </a:rPr>
              <a:t>Twice per year </a:t>
            </a:r>
            <a:r>
              <a:rPr lang="en-US" sz="2200" b="1" dirty="0" smtClean="0">
                <a:solidFill>
                  <a:schemeClr val="tx2"/>
                </a:solidFill>
              </a:rPr>
              <a:t>4GB OS migrations </a:t>
            </a:r>
            <a:endParaRPr lang="en-US" sz="2200" b="1" dirty="0">
              <a:solidFill>
                <a:schemeClr val="tx2"/>
              </a:solidFill>
            </a:endParaRPr>
          </a:p>
          <a:p>
            <a:pPr marL="285750" indent="-285750">
              <a:buFont typeface="Wingdings" panose="05000000000000000000" pitchFamily="2" charset="2"/>
              <a:buChar char="§"/>
            </a:pPr>
            <a:r>
              <a:rPr lang="en-US" sz="2200" dirty="0" smtClean="0">
                <a:solidFill>
                  <a:schemeClr val="tx2"/>
                </a:solidFill>
              </a:rPr>
              <a:t>In-place upgrades</a:t>
            </a:r>
            <a:endParaRPr lang="en-US" sz="2200" dirty="0">
              <a:solidFill>
                <a:schemeClr val="tx2"/>
              </a:solidFill>
            </a:endParaRPr>
          </a:p>
        </p:txBody>
      </p:sp>
      <p:sp>
        <p:nvSpPr>
          <p:cNvPr id="14" name="TextBox 13"/>
          <p:cNvSpPr txBox="1"/>
          <p:nvPr/>
        </p:nvSpPr>
        <p:spPr>
          <a:xfrm>
            <a:off x="6705600" y="3570170"/>
            <a:ext cx="4876800" cy="1003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fontScale="92500" lnSpcReduction="10000"/>
          </a:bodyPr>
          <a:lstStyle/>
          <a:p>
            <a:pPr marL="285750" indent="-285750">
              <a:buFont typeface="Wingdings" panose="05000000000000000000" pitchFamily="2" charset="2"/>
              <a:buChar char="§"/>
            </a:pPr>
            <a:r>
              <a:rPr lang="en-US" sz="2400" dirty="0" smtClean="0">
                <a:solidFill>
                  <a:schemeClr val="tx2"/>
                </a:solidFill>
              </a:rPr>
              <a:t>Monthly cumulative </a:t>
            </a:r>
            <a:r>
              <a:rPr lang="en-US" sz="2400" b="1" dirty="0" smtClean="0">
                <a:solidFill>
                  <a:schemeClr val="tx2"/>
                </a:solidFill>
              </a:rPr>
              <a:t>1GB updates</a:t>
            </a:r>
            <a:endParaRPr lang="en-US" sz="2400" b="1" dirty="0">
              <a:solidFill>
                <a:schemeClr val="tx2"/>
              </a:solidFill>
            </a:endParaRPr>
          </a:p>
          <a:p>
            <a:pPr marL="285750" indent="-285750">
              <a:buFont typeface="Wingdings" panose="05000000000000000000" pitchFamily="2" charset="2"/>
              <a:buChar char="§"/>
            </a:pPr>
            <a:r>
              <a:rPr lang="en-US" sz="2400" dirty="0" smtClean="0">
                <a:solidFill>
                  <a:schemeClr val="tx2"/>
                </a:solidFill>
              </a:rPr>
              <a:t>Security, reliability, bug fixes, etc.</a:t>
            </a:r>
          </a:p>
          <a:p>
            <a:pPr marL="285750" indent="-285750">
              <a:buFont typeface="Wingdings" panose="05000000000000000000" pitchFamily="2" charset="2"/>
              <a:buChar char="§"/>
            </a:pPr>
            <a:r>
              <a:rPr lang="en-US" sz="2400" dirty="0" smtClean="0">
                <a:solidFill>
                  <a:schemeClr val="tx2"/>
                </a:solidFill>
              </a:rPr>
              <a:t>Supersedes previous month</a:t>
            </a:r>
            <a:endParaRPr lang="en-US" sz="2400" dirty="0">
              <a:solidFill>
                <a:schemeClr val="tx2"/>
              </a:solidFill>
            </a:endParaRPr>
          </a:p>
        </p:txBody>
      </p:sp>
      <p:sp>
        <p:nvSpPr>
          <p:cNvPr id="15" name="TextBox 14"/>
          <p:cNvSpPr txBox="1"/>
          <p:nvPr/>
        </p:nvSpPr>
        <p:spPr>
          <a:xfrm>
            <a:off x="6705600" y="5105400"/>
            <a:ext cx="5257800" cy="1003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marL="285750" indent="-285750">
              <a:buFont typeface="Wingdings" panose="05000000000000000000" pitchFamily="2" charset="2"/>
              <a:buChar char="§"/>
            </a:pPr>
            <a:r>
              <a:rPr lang="en-US" sz="2200" dirty="0" smtClean="0">
                <a:solidFill>
                  <a:schemeClr val="tx2"/>
                </a:solidFill>
              </a:rPr>
              <a:t>Windows 10 is the last version</a:t>
            </a:r>
          </a:p>
          <a:p>
            <a:pPr marL="285750" indent="-285750">
              <a:buFont typeface="Wingdings" panose="05000000000000000000" pitchFamily="2" charset="2"/>
              <a:buChar char="§"/>
            </a:pPr>
            <a:r>
              <a:rPr lang="en-US" sz="2200" dirty="0" smtClean="0">
                <a:solidFill>
                  <a:schemeClr val="tx2"/>
                </a:solidFill>
              </a:rPr>
              <a:t>Ongoing continuous development</a:t>
            </a:r>
            <a:endParaRPr lang="en-US" sz="2200" dirty="0">
              <a:solidFill>
                <a:schemeClr val="tx2"/>
              </a:solidFill>
            </a:endParaRPr>
          </a:p>
        </p:txBody>
      </p:sp>
    </p:spTree>
    <p:extLst>
      <p:ext uri="{BB962C8B-B14F-4D97-AF65-F5344CB8AC3E}">
        <p14:creationId xmlns:p14="http://schemas.microsoft.com/office/powerpoint/2010/main" val="190295642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95599" y="2143054"/>
            <a:ext cx="6248400" cy="2123658"/>
          </a:xfrm>
        </p:spPr>
        <p:txBody>
          <a:bodyPr anchor="ctr">
            <a:spAutoFit/>
          </a:bodyPr>
          <a:lstStyle/>
          <a:p>
            <a:pPr algn="ctr"/>
            <a:r>
              <a:rPr lang="en-US" sz="8800" dirty="0" smtClean="0"/>
              <a:t>1 Billion</a:t>
            </a:r>
            <a:endParaRPr lang="en-US" sz="8800" dirty="0"/>
          </a:p>
        </p:txBody>
      </p:sp>
      <p:sp>
        <p:nvSpPr>
          <p:cNvPr id="4" name="Slide Number Placeholder 3"/>
          <p:cNvSpPr>
            <a:spLocks noGrp="1"/>
          </p:cNvSpPr>
          <p:nvPr>
            <p:ph type="sldNum" sz="quarter" idx="4"/>
          </p:nvPr>
        </p:nvSpPr>
        <p:spPr/>
        <p:txBody>
          <a:bodyPr/>
          <a:lstStyle/>
          <a:p>
            <a:fld id="{B3408BC6-F5DA-43F7-955A-B2D6658FAE3E}" type="slidenum">
              <a:rPr lang="en-US" smtClean="0"/>
              <a:pPr/>
              <a:t>5</a:t>
            </a:fld>
            <a:endParaRPr lang="en-US"/>
          </a:p>
        </p:txBody>
      </p:sp>
      <p:sp>
        <p:nvSpPr>
          <p:cNvPr id="5" name="TextBox 4"/>
          <p:cNvSpPr txBox="1"/>
          <p:nvPr/>
        </p:nvSpPr>
        <p:spPr>
          <a:xfrm>
            <a:off x="3580668" y="4800600"/>
            <a:ext cx="4878259" cy="646331"/>
          </a:xfrm>
          <a:prstGeom prst="rect">
            <a:avLst/>
          </a:prstGeom>
          <a:noFill/>
        </p:spPr>
        <p:txBody>
          <a:bodyPr wrap="none" rtlCol="0">
            <a:spAutoFit/>
          </a:bodyPr>
          <a:lstStyle/>
          <a:p>
            <a:pPr algn="ctr"/>
            <a:r>
              <a:rPr lang="en-US" sz="3600" dirty="0" smtClean="0">
                <a:solidFill>
                  <a:schemeClr val="bg1"/>
                </a:solidFill>
              </a:rPr>
              <a:t>PCs still on Windows </a:t>
            </a:r>
            <a:r>
              <a:rPr lang="en-US" sz="3600" dirty="0" smtClean="0">
                <a:solidFill>
                  <a:schemeClr val="bg1"/>
                </a:solidFill>
              </a:rPr>
              <a:t>7</a:t>
            </a:r>
            <a:endParaRPr lang="en-US" sz="3600" dirty="0" smtClean="0">
              <a:solidFill>
                <a:schemeClr val="bg1"/>
              </a:solidFill>
            </a:endParaRPr>
          </a:p>
        </p:txBody>
      </p:sp>
    </p:spTree>
    <p:extLst>
      <p:ext uri="{BB962C8B-B14F-4D97-AF65-F5344CB8AC3E}">
        <p14:creationId xmlns:p14="http://schemas.microsoft.com/office/powerpoint/2010/main" val="21515457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95600" y="2143054"/>
            <a:ext cx="6248400" cy="2123658"/>
          </a:xfrm>
        </p:spPr>
        <p:txBody>
          <a:bodyPr anchor="ctr">
            <a:spAutoFit/>
          </a:bodyPr>
          <a:lstStyle/>
          <a:p>
            <a:pPr algn="ctr"/>
            <a:r>
              <a:rPr lang="en-US" sz="8800" dirty="0" smtClean="0"/>
              <a:t>845 </a:t>
            </a:r>
            <a:r>
              <a:rPr lang="en-US" sz="8800" dirty="0" smtClean="0"/>
              <a:t>days</a:t>
            </a:r>
            <a:endParaRPr lang="en-US" sz="8800" dirty="0"/>
          </a:p>
        </p:txBody>
      </p:sp>
      <p:sp>
        <p:nvSpPr>
          <p:cNvPr id="4" name="Slide Number Placeholder 3"/>
          <p:cNvSpPr>
            <a:spLocks noGrp="1"/>
          </p:cNvSpPr>
          <p:nvPr>
            <p:ph type="sldNum" sz="quarter" idx="4"/>
          </p:nvPr>
        </p:nvSpPr>
        <p:spPr/>
        <p:txBody>
          <a:bodyPr/>
          <a:lstStyle/>
          <a:p>
            <a:fld id="{B3408BC6-F5DA-43F7-955A-B2D6658FAE3E}" type="slidenum">
              <a:rPr lang="en-US" smtClean="0"/>
              <a:pPr/>
              <a:t>6</a:t>
            </a:fld>
            <a:endParaRPr lang="en-US"/>
          </a:p>
        </p:txBody>
      </p:sp>
      <p:sp>
        <p:nvSpPr>
          <p:cNvPr id="5" name="TextBox 4"/>
          <p:cNvSpPr txBox="1"/>
          <p:nvPr/>
        </p:nvSpPr>
        <p:spPr>
          <a:xfrm>
            <a:off x="2005854" y="4822326"/>
            <a:ext cx="8571578" cy="646331"/>
          </a:xfrm>
          <a:prstGeom prst="rect">
            <a:avLst/>
          </a:prstGeom>
          <a:noFill/>
        </p:spPr>
        <p:txBody>
          <a:bodyPr wrap="none" rtlCol="0">
            <a:spAutoFit/>
          </a:bodyPr>
          <a:lstStyle/>
          <a:p>
            <a:pPr algn="ctr"/>
            <a:r>
              <a:rPr lang="en-US" sz="3600" dirty="0" smtClean="0">
                <a:solidFill>
                  <a:schemeClr val="bg1"/>
                </a:solidFill>
              </a:rPr>
              <a:t>Days </a:t>
            </a:r>
            <a:r>
              <a:rPr lang="en-US" sz="3600" dirty="0" smtClean="0">
                <a:solidFill>
                  <a:schemeClr val="bg1"/>
                </a:solidFill>
              </a:rPr>
              <a:t>you </a:t>
            </a:r>
            <a:r>
              <a:rPr lang="en-US" sz="3600" dirty="0" smtClean="0">
                <a:solidFill>
                  <a:schemeClr val="bg1"/>
                </a:solidFill>
              </a:rPr>
              <a:t>have to migrate to Windows 10</a:t>
            </a:r>
            <a:endParaRPr lang="en-US" sz="3600" dirty="0">
              <a:solidFill>
                <a:schemeClr val="bg1"/>
              </a:solidFill>
            </a:endParaRPr>
          </a:p>
        </p:txBody>
      </p:sp>
    </p:spTree>
    <p:extLst>
      <p:ext uri="{BB962C8B-B14F-4D97-AF65-F5344CB8AC3E}">
        <p14:creationId xmlns:p14="http://schemas.microsoft.com/office/powerpoint/2010/main" val="51292156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95599" y="2143055"/>
            <a:ext cx="6248400" cy="2123658"/>
          </a:xfrm>
        </p:spPr>
        <p:txBody>
          <a:bodyPr anchor="ctr">
            <a:spAutoFit/>
          </a:bodyPr>
          <a:lstStyle/>
          <a:p>
            <a:pPr algn="ctr"/>
            <a:r>
              <a:rPr lang="en-US" sz="8800" dirty="0" smtClean="0"/>
              <a:t>1.2 </a:t>
            </a:r>
            <a:r>
              <a:rPr lang="en-US" sz="8800" dirty="0" smtClean="0"/>
              <a:t>million</a:t>
            </a:r>
            <a:endParaRPr lang="en-US" sz="8800" dirty="0"/>
          </a:p>
        </p:txBody>
      </p:sp>
      <p:sp>
        <p:nvSpPr>
          <p:cNvPr id="4" name="Slide Number Placeholder 3"/>
          <p:cNvSpPr>
            <a:spLocks noGrp="1"/>
          </p:cNvSpPr>
          <p:nvPr>
            <p:ph type="sldNum" sz="quarter" idx="4"/>
          </p:nvPr>
        </p:nvSpPr>
        <p:spPr/>
        <p:txBody>
          <a:bodyPr/>
          <a:lstStyle/>
          <a:p>
            <a:fld id="{B3408BC6-F5DA-43F7-955A-B2D6658FAE3E}" type="slidenum">
              <a:rPr lang="en-US" smtClean="0"/>
              <a:pPr/>
              <a:t>7</a:t>
            </a:fld>
            <a:endParaRPr lang="en-US"/>
          </a:p>
        </p:txBody>
      </p:sp>
      <p:sp>
        <p:nvSpPr>
          <p:cNvPr id="5" name="TextBox 4"/>
          <p:cNvSpPr txBox="1"/>
          <p:nvPr/>
        </p:nvSpPr>
        <p:spPr>
          <a:xfrm>
            <a:off x="2566912" y="4800600"/>
            <a:ext cx="6905773" cy="1200329"/>
          </a:xfrm>
          <a:prstGeom prst="rect">
            <a:avLst/>
          </a:prstGeom>
          <a:noFill/>
        </p:spPr>
        <p:txBody>
          <a:bodyPr wrap="square" rtlCol="0">
            <a:spAutoFit/>
          </a:bodyPr>
          <a:lstStyle/>
          <a:p>
            <a:pPr algn="ctr"/>
            <a:r>
              <a:rPr lang="en-US" sz="3600" dirty="0" smtClean="0">
                <a:solidFill>
                  <a:schemeClr val="bg1"/>
                </a:solidFill>
              </a:rPr>
              <a:t>PCs need to </a:t>
            </a:r>
            <a:r>
              <a:rPr lang="en-US" sz="3600" smtClean="0">
                <a:solidFill>
                  <a:schemeClr val="bg1"/>
                </a:solidFill>
              </a:rPr>
              <a:t>be upgraded daily to meet the 2020 deadline</a:t>
            </a:r>
            <a:endParaRPr lang="en-US" sz="2400" dirty="0">
              <a:solidFill>
                <a:schemeClr val="bg1"/>
              </a:solidFill>
            </a:endParaRPr>
          </a:p>
        </p:txBody>
      </p:sp>
    </p:spTree>
    <p:extLst>
      <p:ext uri="{BB962C8B-B14F-4D97-AF65-F5344CB8AC3E}">
        <p14:creationId xmlns:p14="http://schemas.microsoft.com/office/powerpoint/2010/main" val="6235936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2020 DEADLINE FOR MIGRATION TO WINDOWS 10</a:t>
            </a:r>
            <a:endParaRPr lang="en-US" dirty="0"/>
          </a:p>
        </p:txBody>
      </p:sp>
      <p:sp>
        <p:nvSpPr>
          <p:cNvPr id="3" name="Text Placeholder 2"/>
          <p:cNvSpPr>
            <a:spLocks noGrp="1"/>
          </p:cNvSpPr>
          <p:nvPr>
            <p:ph type="body" sz="quarter" idx="10"/>
          </p:nvPr>
        </p:nvSpPr>
        <p:spPr/>
        <p:txBody>
          <a:bodyPr/>
          <a:lstStyle/>
          <a:p>
            <a:r>
              <a:rPr lang="en-US" dirty="0" smtClean="0"/>
              <a:t>Desktop Operating </a:t>
            </a:r>
            <a:r>
              <a:rPr lang="en-US" dirty="0"/>
              <a:t>S</a:t>
            </a:r>
            <a:r>
              <a:rPr lang="en-US" dirty="0" smtClean="0"/>
              <a:t>ystems </a:t>
            </a:r>
            <a:r>
              <a:rPr lang="en-US" dirty="0"/>
              <a:t>by </a:t>
            </a:r>
            <a:r>
              <a:rPr lang="en-US" dirty="0" smtClean="0"/>
              <a:t>Market </a:t>
            </a:r>
            <a:r>
              <a:rPr lang="en-US" dirty="0"/>
              <a:t>S</a:t>
            </a:r>
            <a:r>
              <a:rPr lang="en-US" dirty="0" smtClean="0"/>
              <a:t>hare</a:t>
            </a:r>
            <a:endParaRPr lang="en-US" dirty="0"/>
          </a:p>
        </p:txBody>
      </p:sp>
      <p:sp>
        <p:nvSpPr>
          <p:cNvPr id="4" name="Slide Number Placeholder 3"/>
          <p:cNvSpPr>
            <a:spLocks noGrp="1"/>
          </p:cNvSpPr>
          <p:nvPr>
            <p:ph type="sldNum" sz="quarter" idx="4"/>
          </p:nvPr>
        </p:nvSpPr>
        <p:spPr/>
        <p:txBody>
          <a:bodyPr/>
          <a:lstStyle/>
          <a:p>
            <a:fld id="{B3408BC6-F5DA-43F7-955A-B2D6658FAE3E}" type="slidenum">
              <a:rPr lang="en-US" smtClean="0"/>
              <a:pPr/>
              <a:t>8</a:t>
            </a:fld>
            <a:endParaRPr lang="en-US" dirty="0"/>
          </a:p>
        </p:txBody>
      </p:sp>
      <p:graphicFrame>
        <p:nvGraphicFramePr>
          <p:cNvPr id="12" name="Chart 11"/>
          <p:cNvGraphicFramePr>
            <a:graphicFrameLocks/>
          </p:cNvGraphicFramePr>
          <p:nvPr>
            <p:extLst>
              <p:ext uri="{D42A27DB-BD31-4B8C-83A1-F6EECF244321}">
                <p14:modId xmlns:p14="http://schemas.microsoft.com/office/powerpoint/2010/main" val="1112576031"/>
              </p:ext>
            </p:extLst>
          </p:nvPr>
        </p:nvGraphicFramePr>
        <p:xfrm>
          <a:off x="4493260" y="1293795"/>
          <a:ext cx="7391400" cy="559468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752600" y="4343400"/>
            <a:ext cx="3926840" cy="707886"/>
          </a:xfrm>
          <a:prstGeom prst="rect">
            <a:avLst/>
          </a:prstGeom>
          <a:noFill/>
        </p:spPr>
        <p:txBody>
          <a:bodyPr wrap="square" rtlCol="0">
            <a:spAutoFit/>
          </a:bodyPr>
          <a:lstStyle/>
          <a:p>
            <a:r>
              <a:rPr lang="en-US" sz="2000" dirty="0" smtClean="0"/>
              <a:t>Windows 7 </a:t>
            </a:r>
            <a:r>
              <a:rPr lang="en-US" sz="2000" dirty="0"/>
              <a:t>E</a:t>
            </a:r>
            <a:r>
              <a:rPr lang="en-US" sz="2000" dirty="0" smtClean="0"/>
              <a:t>xtended Support ends January 14, 2020</a:t>
            </a:r>
            <a:endParaRPr lang="en-US" sz="2000" dirty="0"/>
          </a:p>
        </p:txBody>
      </p:sp>
      <p:sp>
        <p:nvSpPr>
          <p:cNvPr id="14" name="TextBox 13"/>
          <p:cNvSpPr txBox="1"/>
          <p:nvPr/>
        </p:nvSpPr>
        <p:spPr>
          <a:xfrm>
            <a:off x="762000" y="2466461"/>
            <a:ext cx="4335780" cy="1754326"/>
          </a:xfrm>
          <a:prstGeom prst="rect">
            <a:avLst/>
          </a:prstGeom>
          <a:noFill/>
        </p:spPr>
        <p:txBody>
          <a:bodyPr wrap="square" rtlCol="0">
            <a:spAutoFit/>
          </a:bodyPr>
          <a:lstStyle/>
          <a:p>
            <a:r>
              <a:rPr lang="en-US" sz="3600" b="1" dirty="0" smtClean="0"/>
              <a:t>Over 1 Billion PCs need to migrate to Windows 10</a:t>
            </a:r>
            <a:endParaRPr lang="en-US" sz="3600" b="1" dirty="0"/>
          </a:p>
        </p:txBody>
      </p:sp>
      <p:sp>
        <p:nvSpPr>
          <p:cNvPr id="7" name="TextBox 6"/>
          <p:cNvSpPr txBox="1"/>
          <p:nvPr/>
        </p:nvSpPr>
        <p:spPr>
          <a:xfrm>
            <a:off x="8872347" y="6310396"/>
            <a:ext cx="2074607" cy="253916"/>
          </a:xfrm>
          <a:prstGeom prst="rect">
            <a:avLst/>
          </a:prstGeom>
          <a:noFill/>
        </p:spPr>
        <p:txBody>
          <a:bodyPr wrap="none" rtlCol="0">
            <a:spAutoFit/>
          </a:bodyPr>
          <a:lstStyle/>
          <a:p>
            <a:r>
              <a:rPr lang="en-US" sz="1050" dirty="0" smtClean="0"/>
              <a:t>NetMarketShare.com Dec 2016</a:t>
            </a:r>
            <a:endParaRPr lang="en-US" sz="1050" dirty="0"/>
          </a:p>
        </p:txBody>
      </p:sp>
    </p:spTree>
    <p:extLst>
      <p:ext uri="{BB962C8B-B14F-4D97-AF65-F5344CB8AC3E}">
        <p14:creationId xmlns:p14="http://schemas.microsoft.com/office/powerpoint/2010/main" val="935898470"/>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4443"/>
            <a:ext cx="11125200" cy="581359"/>
          </a:xfrm>
        </p:spPr>
        <p:txBody>
          <a:bodyPr/>
          <a:lstStyle/>
          <a:p>
            <a:r>
              <a:rPr lang="en-US" dirty="0" smtClean="0"/>
              <a:t>ENTEPRISE END POINT SECURITY</a:t>
            </a:r>
            <a:endParaRPr lang="en-US" dirty="0"/>
          </a:p>
        </p:txBody>
      </p:sp>
      <p:sp>
        <p:nvSpPr>
          <p:cNvPr id="3" name="Text Placeholder 2"/>
          <p:cNvSpPr>
            <a:spLocks noGrp="1"/>
          </p:cNvSpPr>
          <p:nvPr>
            <p:ph type="body" sz="quarter" idx="10"/>
          </p:nvPr>
        </p:nvSpPr>
        <p:spPr/>
        <p:txBody>
          <a:bodyPr/>
          <a:lstStyle/>
          <a:p>
            <a:r>
              <a:rPr lang="en-US" dirty="0" smtClean="0"/>
              <a:t>Risks and costs of malware downtime and data breaches skyrocketing </a:t>
            </a:r>
            <a:endParaRPr lang="en-US" dirty="0"/>
          </a:p>
        </p:txBody>
      </p:sp>
      <p:sp>
        <p:nvSpPr>
          <p:cNvPr id="4" name="Slide Number Placeholder 3"/>
          <p:cNvSpPr>
            <a:spLocks noGrp="1"/>
          </p:cNvSpPr>
          <p:nvPr>
            <p:ph type="sldNum" sz="quarter" idx="4"/>
          </p:nvPr>
        </p:nvSpPr>
        <p:spPr/>
        <p:txBody>
          <a:bodyPr/>
          <a:lstStyle/>
          <a:p>
            <a:fld id="{B3408BC6-F5DA-43F7-955A-B2D6658FAE3E}" type="slidenum">
              <a:rPr lang="en-US" smtClean="0"/>
              <a:pPr/>
              <a:t>9</a:t>
            </a:fld>
            <a:endParaRPr lang="en-US" dirty="0"/>
          </a:p>
        </p:txBody>
      </p:sp>
      <p:pic>
        <p:nvPicPr>
          <p:cNvPr id="5" name="Picture 4"/>
          <p:cNvPicPr>
            <a:picLocks noChangeAspect="1"/>
          </p:cNvPicPr>
          <p:nvPr/>
        </p:nvPicPr>
        <p:blipFill>
          <a:blip r:embed="rId3"/>
          <a:stretch>
            <a:fillRect/>
          </a:stretch>
        </p:blipFill>
        <p:spPr>
          <a:xfrm>
            <a:off x="176893" y="4034141"/>
            <a:ext cx="5702300" cy="628219"/>
          </a:xfrm>
          <a:prstGeom prst="rect">
            <a:avLst/>
          </a:prstGeom>
        </p:spPr>
      </p:pic>
      <p:sp>
        <p:nvSpPr>
          <p:cNvPr id="6" name="TextBox 5"/>
          <p:cNvSpPr txBox="1"/>
          <p:nvPr/>
        </p:nvSpPr>
        <p:spPr>
          <a:xfrm>
            <a:off x="4166865" y="4404881"/>
            <a:ext cx="1712328" cy="276999"/>
          </a:xfrm>
          <a:prstGeom prst="rect">
            <a:avLst/>
          </a:prstGeom>
          <a:noFill/>
        </p:spPr>
        <p:txBody>
          <a:bodyPr wrap="none" rtlCol="0">
            <a:spAutoFit/>
          </a:bodyPr>
          <a:lstStyle/>
          <a:p>
            <a:r>
              <a:rPr lang="en-US" sz="1200" dirty="0" smtClean="0"/>
              <a:t>- Forbes Sep 20, 2017</a:t>
            </a:r>
            <a:endParaRPr lang="en-US" sz="1200" dirty="0"/>
          </a:p>
        </p:txBody>
      </p:sp>
      <p:pic>
        <p:nvPicPr>
          <p:cNvPr id="8" name="Picture 7"/>
          <p:cNvPicPr>
            <a:picLocks noChangeAspect="1"/>
          </p:cNvPicPr>
          <p:nvPr/>
        </p:nvPicPr>
        <p:blipFill>
          <a:blip r:embed="rId4"/>
          <a:stretch>
            <a:fillRect/>
          </a:stretch>
        </p:blipFill>
        <p:spPr>
          <a:xfrm>
            <a:off x="95250" y="1749925"/>
            <a:ext cx="7162800" cy="416275"/>
          </a:xfrm>
          <a:prstGeom prst="rect">
            <a:avLst/>
          </a:prstGeom>
        </p:spPr>
      </p:pic>
      <p:sp>
        <p:nvSpPr>
          <p:cNvPr id="13" name="TextBox 12"/>
          <p:cNvSpPr txBox="1"/>
          <p:nvPr/>
        </p:nvSpPr>
        <p:spPr>
          <a:xfrm>
            <a:off x="5380814" y="2092787"/>
            <a:ext cx="1813317" cy="276999"/>
          </a:xfrm>
          <a:prstGeom prst="rect">
            <a:avLst/>
          </a:prstGeom>
          <a:noFill/>
        </p:spPr>
        <p:txBody>
          <a:bodyPr wrap="none" rtlCol="0">
            <a:spAutoFit/>
          </a:bodyPr>
          <a:lstStyle/>
          <a:p>
            <a:r>
              <a:rPr lang="en-US" sz="1200" dirty="0" smtClean="0"/>
              <a:t>- NY Times Sep 7, 2017</a:t>
            </a:r>
            <a:endParaRPr lang="en-US" sz="1200" dirty="0"/>
          </a:p>
        </p:txBody>
      </p:sp>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6893" y="2654466"/>
            <a:ext cx="5061857" cy="791713"/>
          </a:xfrm>
          <a:prstGeom prst="rect">
            <a:avLst/>
          </a:prstGeom>
        </p:spPr>
      </p:pic>
      <p:sp>
        <p:nvSpPr>
          <p:cNvPr id="15" name="TextBox 14"/>
          <p:cNvSpPr txBox="1"/>
          <p:nvPr/>
        </p:nvSpPr>
        <p:spPr>
          <a:xfrm>
            <a:off x="3263529" y="3446179"/>
            <a:ext cx="1975221" cy="276999"/>
          </a:xfrm>
          <a:prstGeom prst="rect">
            <a:avLst/>
          </a:prstGeom>
          <a:noFill/>
        </p:spPr>
        <p:txBody>
          <a:bodyPr wrap="none" rtlCol="0">
            <a:spAutoFit/>
          </a:bodyPr>
          <a:lstStyle/>
          <a:p>
            <a:r>
              <a:rPr lang="en-US" sz="1200" dirty="0" smtClean="0"/>
              <a:t>- Bloomberg Sep 19, 2017</a:t>
            </a:r>
            <a:endParaRPr lang="en-US" sz="1200" dirty="0"/>
          </a:p>
        </p:txBody>
      </p:sp>
      <p:pic>
        <p:nvPicPr>
          <p:cNvPr id="16" name="Picture 15"/>
          <p:cNvPicPr>
            <a:picLocks noChangeAspect="1"/>
          </p:cNvPicPr>
          <p:nvPr/>
        </p:nvPicPr>
        <p:blipFill>
          <a:blip r:embed="rId6"/>
          <a:stretch>
            <a:fillRect/>
          </a:stretch>
        </p:blipFill>
        <p:spPr>
          <a:xfrm>
            <a:off x="176893" y="5181600"/>
            <a:ext cx="3870229" cy="893130"/>
          </a:xfrm>
          <a:prstGeom prst="rect">
            <a:avLst/>
          </a:prstGeom>
        </p:spPr>
      </p:pic>
      <p:sp>
        <p:nvSpPr>
          <p:cNvPr id="17" name="TextBox 16"/>
          <p:cNvSpPr txBox="1"/>
          <p:nvPr/>
        </p:nvSpPr>
        <p:spPr>
          <a:xfrm>
            <a:off x="2209800" y="5797731"/>
            <a:ext cx="1771639" cy="276999"/>
          </a:xfrm>
          <a:prstGeom prst="rect">
            <a:avLst/>
          </a:prstGeom>
          <a:noFill/>
        </p:spPr>
        <p:txBody>
          <a:bodyPr wrap="none" rtlCol="0">
            <a:spAutoFit/>
          </a:bodyPr>
          <a:lstStyle/>
          <a:p>
            <a:r>
              <a:rPr lang="en-US" sz="1200" smtClean="0"/>
              <a:t>- Reuters </a:t>
            </a:r>
            <a:r>
              <a:rPr lang="en-US" sz="1200" dirty="0" smtClean="0"/>
              <a:t>Sep 20, 2017</a:t>
            </a:r>
            <a:endParaRPr lang="en-US" sz="1200" dirty="0"/>
          </a:p>
        </p:txBody>
      </p:sp>
      <p:sp>
        <p:nvSpPr>
          <p:cNvPr id="20" name="Rectangle 19"/>
          <p:cNvSpPr/>
          <p:nvPr/>
        </p:nvSpPr>
        <p:spPr>
          <a:xfrm>
            <a:off x="7620000" y="1752600"/>
            <a:ext cx="4343400" cy="419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charset="0"/>
              <a:buChar char="•"/>
            </a:pPr>
            <a:endParaRPr lang="en-US" dirty="0" smtClean="0"/>
          </a:p>
          <a:p>
            <a:pPr marL="285750" indent="-285750">
              <a:buFont typeface="Arial" charset="0"/>
              <a:buChar char="•"/>
            </a:pPr>
            <a:r>
              <a:rPr lang="en-US" dirty="0" smtClean="0"/>
              <a:t>Over 10,000 organizations affected by </a:t>
            </a:r>
            <a:r>
              <a:rPr lang="en-US" dirty="0" err="1" smtClean="0"/>
              <a:t>WannaCry</a:t>
            </a:r>
            <a:endParaRPr lang="en-US" dirty="0" smtClean="0"/>
          </a:p>
          <a:p>
            <a:pPr marL="285750" indent="-285750">
              <a:buFont typeface="Arial" charset="0"/>
              <a:buChar char="•"/>
            </a:pPr>
            <a:endParaRPr lang="en-US" dirty="0" smtClean="0"/>
          </a:p>
          <a:p>
            <a:pPr marL="285750" indent="-285750">
              <a:buFont typeface="Arial" charset="0"/>
              <a:buChar char="•"/>
            </a:pPr>
            <a:r>
              <a:rPr lang="en-US" dirty="0" smtClean="0"/>
              <a:t>98% of PCs infected were Windows 7</a:t>
            </a:r>
          </a:p>
          <a:p>
            <a:pPr marL="285750" indent="-285750">
              <a:buFont typeface="Arial" charset="0"/>
              <a:buChar char="•"/>
            </a:pPr>
            <a:endParaRPr lang="en-US" dirty="0" smtClean="0"/>
          </a:p>
          <a:p>
            <a:pPr marL="285750" indent="-285750">
              <a:buFont typeface="Arial" charset="0"/>
              <a:buChar char="•"/>
            </a:pPr>
            <a:r>
              <a:rPr lang="en-US" dirty="0" smtClean="0"/>
              <a:t>$22k a minute in lost productivity by auto manufacturers</a:t>
            </a:r>
          </a:p>
          <a:p>
            <a:pPr marL="285750" indent="-285750">
              <a:buFont typeface="Arial" charset="0"/>
              <a:buChar char="•"/>
            </a:pPr>
            <a:endParaRPr lang="en-US" dirty="0"/>
          </a:p>
          <a:p>
            <a:pPr marL="285750" indent="-285750">
              <a:buFont typeface="Arial" charset="0"/>
              <a:buChar char="•"/>
            </a:pPr>
            <a:r>
              <a:rPr lang="en-US" dirty="0"/>
              <a:t>$500 Billion global ransomware costs in 2017 (15x two year increase</a:t>
            </a:r>
            <a:r>
              <a:rPr lang="en-US" dirty="0" smtClean="0"/>
              <a:t>)</a:t>
            </a:r>
          </a:p>
          <a:p>
            <a:pPr marL="285750" indent="-285750">
              <a:buFont typeface="Arial" charset="0"/>
              <a:buChar char="•"/>
            </a:pPr>
            <a:endParaRPr lang="en-US" dirty="0" smtClean="0"/>
          </a:p>
          <a:p>
            <a:pPr marL="285750" indent="-285750">
              <a:buFont typeface="Arial" charset="0"/>
              <a:buChar char="•"/>
            </a:pPr>
            <a:r>
              <a:rPr lang="en-US" dirty="0" smtClean="0"/>
              <a:t>$2.1 trillion projected global data breach costs by 2020</a:t>
            </a:r>
            <a:endParaRPr lang="en-US" dirty="0"/>
          </a:p>
        </p:txBody>
      </p:sp>
    </p:spTree>
    <p:extLst>
      <p:ext uri="{BB962C8B-B14F-4D97-AF65-F5344CB8AC3E}">
        <p14:creationId xmlns:p14="http://schemas.microsoft.com/office/powerpoint/2010/main" val="1988634145"/>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Kollective">
  <a:themeElements>
    <a:clrScheme name="Kollective Colors">
      <a:dk1>
        <a:srgbClr val="000000"/>
      </a:dk1>
      <a:lt1>
        <a:srgbClr val="FFFFFF"/>
      </a:lt1>
      <a:dk2>
        <a:srgbClr val="4C4845"/>
      </a:dk2>
      <a:lt2>
        <a:srgbClr val="E7E6E6"/>
      </a:lt2>
      <a:accent1>
        <a:srgbClr val="36A9FF"/>
      </a:accent1>
      <a:accent2>
        <a:srgbClr val="0AEDC3"/>
      </a:accent2>
      <a:accent3>
        <a:srgbClr val="FF7F20"/>
      </a:accent3>
      <a:accent4>
        <a:srgbClr val="C9461C"/>
      </a:accent4>
      <a:accent5>
        <a:srgbClr val="97E6FF"/>
      </a:accent5>
      <a:accent6>
        <a:srgbClr val="F4B926"/>
      </a:accent6>
      <a:hlink>
        <a:srgbClr val="0AEDC3"/>
      </a:hlink>
      <a:folHlink>
        <a:srgbClr val="9E4AA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llective" id="{894EA333-AB25-D44F-B769-D2067A8CA825}" vid="{06694064-5314-0648-ABBA-9F93F3207B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54286</TotalTime>
  <Words>2629</Words>
  <Application>Microsoft Macintosh PowerPoint</Application>
  <PresentationFormat>Widescreen</PresentationFormat>
  <Paragraphs>359</Paragraphs>
  <Slides>27</Slides>
  <Notes>26</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 Regular</vt:lpstr>
      <vt:lpstr>Baskerville</vt:lpstr>
      <vt:lpstr>Calibri</vt:lpstr>
      <vt:lpstr>Mangal</vt:lpstr>
      <vt:lpstr>ＭＳ Ｐゴシック</vt:lpstr>
      <vt:lpstr>Univers 65 Bold</vt:lpstr>
      <vt:lpstr>Wingdings</vt:lpstr>
      <vt:lpstr>Arial</vt:lpstr>
      <vt:lpstr>Kollective</vt:lpstr>
      <vt:lpstr>Software Delivery for SCCM</vt:lpstr>
      <vt:lpstr>AGENDA</vt:lpstr>
      <vt:lpstr>PowerPoint Presentation</vt:lpstr>
      <vt:lpstr>WINDOWS 10 AS A SERVICE</vt:lpstr>
      <vt:lpstr>PowerPoint Presentation</vt:lpstr>
      <vt:lpstr>PowerPoint Presentation</vt:lpstr>
      <vt:lpstr>PowerPoint Presentation</vt:lpstr>
      <vt:lpstr>2020 DEADLINE FOR MIGRATION TO WINDOWS 10</vt:lpstr>
      <vt:lpstr>ENTEPRISE END POINT SECURITY</vt:lpstr>
      <vt:lpstr>TRUER WORDS WERE NEVER SPOKEN</vt:lpstr>
      <vt:lpstr>MANAGING THE SYSTEMS MANAGEMENT INFRASTRUCTURE</vt:lpstr>
      <vt:lpstr>SCCM - HISTORICALLY SERVER HEAVY </vt:lpstr>
      <vt:lpstr>PowerPoint Presentation</vt:lpstr>
      <vt:lpstr>KOLLECTIVE SD ECDN</vt:lpstr>
      <vt:lpstr>SW DISTRIBUTION WITHOUT KOLLECTIVE</vt:lpstr>
      <vt:lpstr>SW DISTRIBUTION WITH KOLLECTIVE SD ECDN</vt:lpstr>
      <vt:lpstr>PEER ASSISTED VS SEQUENTIAL DISTRIBUTION</vt:lpstr>
      <vt:lpstr>REDUCE DISTRIBUTION POINT OVERHEAD</vt:lpstr>
      <vt:lpstr>REDUCE DISTRIBUTION POINT OVERHEAD</vt:lpstr>
      <vt:lpstr>THE WORLD’S BIGGEST BRANDS TRUST KOLLECTIVE</vt:lpstr>
      <vt:lpstr>EXTENSIBLE PLATFORM FOR MULTIPLE USE CASES</vt:lpstr>
      <vt:lpstr>SELF-OPTIMIZATION</vt:lpstr>
      <vt:lpstr>SOFTWARE DEFINED CONFIGURABILITY</vt:lpstr>
      <vt:lpstr>CLOUD CONTENT PLATFORM SHARED SERVICES</vt:lpstr>
      <vt:lpstr>BENEFITS SUMMARY</vt:lpstr>
      <vt:lpstr>WHY CUSTOMERS CHOOSE KOLLECTIVE</vt:lpstr>
      <vt:lpstr>PowerPoint Presentation</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dc:creator>
  <cp:lastModifiedBy>Eric Nguyen</cp:lastModifiedBy>
  <cp:revision>696</cp:revision>
  <cp:lastPrinted>2016-10-05T18:06:13Z</cp:lastPrinted>
  <dcterms:created xsi:type="dcterms:W3CDTF">2013-07-15T20:26:40Z</dcterms:created>
  <dcterms:modified xsi:type="dcterms:W3CDTF">2017-09-21T22:44:29Z</dcterms:modified>
</cp:coreProperties>
</file>